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78" r:id="rId13"/>
    <p:sldId id="277" r:id="rId14"/>
    <p:sldId id="279" r:id="rId15"/>
    <p:sldId id="280" r:id="rId16"/>
    <p:sldId id="265" r:id="rId17"/>
    <p:sldId id="266" r:id="rId18"/>
    <p:sldId id="267" r:id="rId19"/>
    <p:sldId id="268" r:id="rId20"/>
    <p:sldId id="269" r:id="rId21"/>
    <p:sldId id="284" r:id="rId22"/>
    <p:sldId id="270" r:id="rId23"/>
    <p:sldId id="271" r:id="rId24"/>
    <p:sldId id="281" r:id="rId25"/>
    <p:sldId id="282" r:id="rId26"/>
    <p:sldId id="283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A4BAF-0437-4054-8E8C-7C6A4403B3E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E39DD69-6DA7-46A0-A57E-097B120EF595}">
      <dgm:prSet phldrT="[Text]"/>
      <dgm:spPr/>
      <dgm:t>
        <a:bodyPr/>
        <a:lstStyle/>
        <a:p>
          <a:r>
            <a:rPr lang="en-US" dirty="0"/>
            <a:t>Package Diagrams</a:t>
          </a:r>
          <a:endParaRPr lang="ro-RO" dirty="0"/>
        </a:p>
      </dgm:t>
    </dgm:pt>
    <dgm:pt modelId="{ED2EDD4C-1AFB-47F3-87D3-4379C579E874}" type="parTrans" cxnId="{3056D372-A154-45F8-9B5C-2EC4E6CB35E9}">
      <dgm:prSet/>
      <dgm:spPr/>
      <dgm:t>
        <a:bodyPr/>
        <a:lstStyle/>
        <a:p>
          <a:endParaRPr lang="ro-RO"/>
        </a:p>
      </dgm:t>
    </dgm:pt>
    <dgm:pt modelId="{AB3E756F-B8DE-4AE3-A47B-8F303C86A427}" type="sibTrans" cxnId="{3056D372-A154-45F8-9B5C-2EC4E6CB35E9}">
      <dgm:prSet/>
      <dgm:spPr/>
      <dgm:t>
        <a:bodyPr/>
        <a:lstStyle/>
        <a:p>
          <a:endParaRPr lang="ro-RO"/>
        </a:p>
      </dgm:t>
    </dgm:pt>
    <dgm:pt modelId="{97C18501-465F-4FE2-A225-F91E2B5B92C0}">
      <dgm:prSet phldrT="[Text]"/>
      <dgm:spPr/>
      <dgm:t>
        <a:bodyPr/>
        <a:lstStyle/>
        <a:p>
          <a:r>
            <a:rPr lang="en-US" dirty="0"/>
            <a:t>Detailed Class Diagrams - design</a:t>
          </a:r>
          <a:endParaRPr lang="ro-RO" dirty="0"/>
        </a:p>
      </dgm:t>
    </dgm:pt>
    <dgm:pt modelId="{F5A12CD4-A04E-4B23-956E-71EA932387D1}" type="parTrans" cxnId="{5B521C15-501E-458F-B2F0-E6DE1F62079E}">
      <dgm:prSet/>
      <dgm:spPr/>
      <dgm:t>
        <a:bodyPr/>
        <a:lstStyle/>
        <a:p>
          <a:endParaRPr lang="ro-RO"/>
        </a:p>
      </dgm:t>
    </dgm:pt>
    <dgm:pt modelId="{0B8EF78A-34E4-4684-B5AB-6A35800C8D4F}" type="sibTrans" cxnId="{5B521C15-501E-458F-B2F0-E6DE1F62079E}">
      <dgm:prSet/>
      <dgm:spPr/>
      <dgm:t>
        <a:bodyPr/>
        <a:lstStyle/>
        <a:p>
          <a:endParaRPr lang="ro-RO"/>
        </a:p>
      </dgm:t>
    </dgm:pt>
    <dgm:pt modelId="{826E1AF7-4032-4CA2-8308-74FB2B051206}">
      <dgm:prSet phldrT="[Text]"/>
      <dgm:spPr/>
      <dgm:t>
        <a:bodyPr/>
        <a:lstStyle/>
        <a:p>
          <a:r>
            <a:rPr lang="en-US" dirty="0"/>
            <a:t>Sequence Diagrams</a:t>
          </a:r>
          <a:endParaRPr lang="ro-RO" dirty="0"/>
        </a:p>
      </dgm:t>
    </dgm:pt>
    <dgm:pt modelId="{5EB441D5-F8D0-4C9F-8D21-EEBD80533A44}" type="parTrans" cxnId="{561166C7-D83F-4249-AC8E-5DC20D4CA5B5}">
      <dgm:prSet/>
      <dgm:spPr/>
      <dgm:t>
        <a:bodyPr/>
        <a:lstStyle/>
        <a:p>
          <a:endParaRPr lang="ro-RO"/>
        </a:p>
      </dgm:t>
    </dgm:pt>
    <dgm:pt modelId="{9CA0B321-7464-4214-899A-5FA8A2DCAD8C}" type="sibTrans" cxnId="{561166C7-D83F-4249-AC8E-5DC20D4CA5B5}">
      <dgm:prSet/>
      <dgm:spPr/>
      <dgm:t>
        <a:bodyPr/>
        <a:lstStyle/>
        <a:p>
          <a:endParaRPr lang="ro-RO"/>
        </a:p>
      </dgm:t>
    </dgm:pt>
    <dgm:pt modelId="{FB59CEFF-EF63-4AF3-B889-E96B6F70BA99}">
      <dgm:prSet phldrT="[Text]"/>
      <dgm:spPr/>
      <dgm:t>
        <a:bodyPr/>
        <a:lstStyle/>
        <a:p>
          <a:r>
            <a:rPr lang="en-US" dirty="0"/>
            <a:t>Database schema</a:t>
          </a:r>
          <a:endParaRPr lang="ro-RO" dirty="0"/>
        </a:p>
      </dgm:t>
    </dgm:pt>
    <dgm:pt modelId="{6EADEA79-5E44-42A9-95C7-02C265C64568}" type="parTrans" cxnId="{670034E9-D631-4BC9-8998-1897A20CC251}">
      <dgm:prSet/>
      <dgm:spPr/>
      <dgm:t>
        <a:bodyPr/>
        <a:lstStyle/>
        <a:p>
          <a:endParaRPr lang="ro-RO"/>
        </a:p>
      </dgm:t>
    </dgm:pt>
    <dgm:pt modelId="{F399594B-1D11-4D77-A09E-B89D72FA20E5}" type="sibTrans" cxnId="{670034E9-D631-4BC9-8998-1897A20CC251}">
      <dgm:prSet/>
      <dgm:spPr/>
      <dgm:t>
        <a:bodyPr/>
        <a:lstStyle/>
        <a:p>
          <a:endParaRPr lang="ro-RO"/>
        </a:p>
      </dgm:t>
    </dgm:pt>
    <dgm:pt modelId="{AF047C93-71D7-4710-97B2-8F4585994B9A}">
      <dgm:prSet phldrT="[Text]"/>
      <dgm:spPr/>
      <dgm:t>
        <a:bodyPr/>
        <a:lstStyle/>
        <a:p>
          <a:r>
            <a:rPr lang="en-US" dirty="0"/>
            <a:t>User Interface</a:t>
          </a:r>
          <a:endParaRPr lang="ro-RO" dirty="0"/>
        </a:p>
      </dgm:t>
    </dgm:pt>
    <dgm:pt modelId="{05F0BB16-C80F-4634-8C1B-8D149E1D84CC}" type="parTrans" cxnId="{E884AD47-EA32-49CE-8D5C-0993E878AB8C}">
      <dgm:prSet/>
      <dgm:spPr/>
      <dgm:t>
        <a:bodyPr/>
        <a:lstStyle/>
        <a:p>
          <a:endParaRPr lang="ro-RO"/>
        </a:p>
      </dgm:t>
    </dgm:pt>
    <dgm:pt modelId="{DBB5CC30-71CD-4B3A-A8D8-242C984BDC85}" type="sibTrans" cxnId="{E884AD47-EA32-49CE-8D5C-0993E878AB8C}">
      <dgm:prSet/>
      <dgm:spPr/>
      <dgm:t>
        <a:bodyPr/>
        <a:lstStyle/>
        <a:p>
          <a:endParaRPr lang="ro-RO"/>
        </a:p>
      </dgm:t>
    </dgm:pt>
    <dgm:pt modelId="{FE254C43-C816-4DA1-945D-DA756BEE2A4A}">
      <dgm:prSet phldrT="[Text]"/>
      <dgm:spPr/>
      <dgm:t>
        <a:bodyPr/>
        <a:lstStyle/>
        <a:p>
          <a:r>
            <a:rPr lang="en-US" dirty="0"/>
            <a:t>Component Diagram</a:t>
          </a:r>
          <a:endParaRPr lang="ro-RO" dirty="0"/>
        </a:p>
      </dgm:t>
    </dgm:pt>
    <dgm:pt modelId="{E538E152-EFFF-4728-84FB-E36ECF2004B0}" type="parTrans" cxnId="{22AFECBB-C3BF-4B67-928B-1C1684DF4695}">
      <dgm:prSet/>
      <dgm:spPr/>
      <dgm:t>
        <a:bodyPr/>
        <a:lstStyle/>
        <a:p>
          <a:endParaRPr lang="ro-RO"/>
        </a:p>
      </dgm:t>
    </dgm:pt>
    <dgm:pt modelId="{107E54AB-7B14-40D4-8C73-3C586EF2BC5D}" type="sibTrans" cxnId="{22AFECBB-C3BF-4B67-928B-1C1684DF4695}">
      <dgm:prSet/>
      <dgm:spPr/>
      <dgm:t>
        <a:bodyPr/>
        <a:lstStyle/>
        <a:p>
          <a:endParaRPr lang="ro-RO"/>
        </a:p>
      </dgm:t>
    </dgm:pt>
    <dgm:pt modelId="{D7985807-C017-4103-AC18-D16E3BFBCBBB}">
      <dgm:prSet phldrT="[Text]"/>
      <dgm:spPr/>
      <dgm:t>
        <a:bodyPr/>
        <a:lstStyle/>
        <a:p>
          <a:r>
            <a:rPr lang="en-US" dirty="0"/>
            <a:t>Deployment Diagram</a:t>
          </a:r>
          <a:endParaRPr lang="ro-RO" dirty="0"/>
        </a:p>
      </dgm:t>
    </dgm:pt>
    <dgm:pt modelId="{863E1476-7560-4C8E-8F5D-D74288E9998C}" type="parTrans" cxnId="{4189CB72-6BAA-4CE0-829B-A7994FE3FA8C}">
      <dgm:prSet/>
      <dgm:spPr/>
      <dgm:t>
        <a:bodyPr/>
        <a:lstStyle/>
        <a:p>
          <a:endParaRPr lang="ro-RO"/>
        </a:p>
      </dgm:t>
    </dgm:pt>
    <dgm:pt modelId="{F7CFC5E3-B726-4185-8EB8-6842914B841D}" type="sibTrans" cxnId="{4189CB72-6BAA-4CE0-829B-A7994FE3FA8C}">
      <dgm:prSet/>
      <dgm:spPr/>
      <dgm:t>
        <a:bodyPr/>
        <a:lstStyle/>
        <a:p>
          <a:endParaRPr lang="ro-RO"/>
        </a:p>
      </dgm:t>
    </dgm:pt>
    <dgm:pt modelId="{0FF606E8-71C3-4E72-ADF7-B41CC1B4AFC5}">
      <dgm:prSet phldrT="[Text]"/>
      <dgm:spPr/>
      <dgm:t>
        <a:bodyPr/>
        <a:lstStyle/>
        <a:p>
          <a:r>
            <a:rPr lang="en-US" dirty="0"/>
            <a:t>System security and control</a:t>
          </a:r>
          <a:endParaRPr lang="ro-RO" dirty="0"/>
        </a:p>
      </dgm:t>
    </dgm:pt>
    <dgm:pt modelId="{D6C8D5E4-4323-4E5B-ABEE-939DA27ED954}" type="parTrans" cxnId="{E7ABAF42-0868-4E01-8355-9498477FCDAC}">
      <dgm:prSet/>
      <dgm:spPr/>
      <dgm:t>
        <a:bodyPr/>
        <a:lstStyle/>
        <a:p>
          <a:endParaRPr lang="ro-RO"/>
        </a:p>
      </dgm:t>
    </dgm:pt>
    <dgm:pt modelId="{079CFED0-01BC-4AED-A3C9-3E4261EF670E}" type="sibTrans" cxnId="{E7ABAF42-0868-4E01-8355-9498477FCDAC}">
      <dgm:prSet/>
      <dgm:spPr/>
      <dgm:t>
        <a:bodyPr/>
        <a:lstStyle/>
        <a:p>
          <a:endParaRPr lang="ro-RO"/>
        </a:p>
      </dgm:t>
    </dgm:pt>
    <dgm:pt modelId="{4EB7BDCD-7A37-4713-A125-B585CB7E495F}" type="pres">
      <dgm:prSet presAssocID="{1D4A4BAF-0437-4054-8E8C-7C6A4403B3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6B1F8C8-F032-4FE9-8B09-DF7DC4CB04F3}" type="pres">
      <dgm:prSet presAssocID="{7E39DD69-6DA7-46A0-A57E-097B120EF59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A4DCEE5-00AF-42A5-A7CD-E040063DBCC0}" type="pres">
      <dgm:prSet presAssocID="{AB3E756F-B8DE-4AE3-A47B-8F303C86A427}" presName="sibTrans" presStyleCnt="0"/>
      <dgm:spPr/>
    </dgm:pt>
    <dgm:pt modelId="{90DE3FD5-B79F-45AE-A995-20BA38487B24}" type="pres">
      <dgm:prSet presAssocID="{97C18501-465F-4FE2-A225-F91E2B5B92C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F580F70-EFC8-4780-8ED9-0AF1017C908A}" type="pres">
      <dgm:prSet presAssocID="{0B8EF78A-34E4-4684-B5AB-6A35800C8D4F}" presName="sibTrans" presStyleCnt="0"/>
      <dgm:spPr/>
    </dgm:pt>
    <dgm:pt modelId="{7ECE1188-9FC7-4F83-8B0B-01A3B5CEA694}" type="pres">
      <dgm:prSet presAssocID="{826E1AF7-4032-4CA2-8308-74FB2B05120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7097227-F1BA-4AD8-9295-05166A180DF9}" type="pres">
      <dgm:prSet presAssocID="{9CA0B321-7464-4214-899A-5FA8A2DCAD8C}" presName="sibTrans" presStyleCnt="0"/>
      <dgm:spPr/>
    </dgm:pt>
    <dgm:pt modelId="{02BD9342-05A9-41F2-A984-74ABEAC53A42}" type="pres">
      <dgm:prSet presAssocID="{FB59CEFF-EF63-4AF3-B889-E96B6F70BA9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611C49F-9B88-4908-87F4-5E82D4A79E27}" type="pres">
      <dgm:prSet presAssocID="{F399594B-1D11-4D77-A09E-B89D72FA20E5}" presName="sibTrans" presStyleCnt="0"/>
      <dgm:spPr/>
    </dgm:pt>
    <dgm:pt modelId="{8FD48B8F-039F-418E-9373-35BDA0D0F3B3}" type="pres">
      <dgm:prSet presAssocID="{AF047C93-71D7-4710-97B2-8F4585994B9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7D6A57A-7AC9-4019-A88A-B5B636FDE883}" type="pres">
      <dgm:prSet presAssocID="{DBB5CC30-71CD-4B3A-A8D8-242C984BDC85}" presName="sibTrans" presStyleCnt="0"/>
      <dgm:spPr/>
    </dgm:pt>
    <dgm:pt modelId="{ECF3C89E-9B0E-473D-A3C6-D6FF3BE7E8DD}" type="pres">
      <dgm:prSet presAssocID="{FE254C43-C816-4DA1-945D-DA756BEE2A4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759977F-61AD-45B7-8C36-B1512A661F04}" type="pres">
      <dgm:prSet presAssocID="{107E54AB-7B14-40D4-8C73-3C586EF2BC5D}" presName="sibTrans" presStyleCnt="0"/>
      <dgm:spPr/>
    </dgm:pt>
    <dgm:pt modelId="{96118E32-8B4F-44C7-87B6-355170D5DAF3}" type="pres">
      <dgm:prSet presAssocID="{D7985807-C017-4103-AC18-D16E3BFBCBB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5A9B2CE-B46D-4D01-AE8B-5E535B94F5AD}" type="pres">
      <dgm:prSet presAssocID="{F7CFC5E3-B726-4185-8EB8-6842914B841D}" presName="sibTrans" presStyleCnt="0"/>
      <dgm:spPr/>
    </dgm:pt>
    <dgm:pt modelId="{23255FCB-F732-47B2-AC12-B984063414A9}" type="pres">
      <dgm:prSet presAssocID="{0FF606E8-71C3-4E72-ADF7-B41CC1B4AF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4189CB72-6BAA-4CE0-829B-A7994FE3FA8C}" srcId="{1D4A4BAF-0437-4054-8E8C-7C6A4403B3E8}" destId="{D7985807-C017-4103-AC18-D16E3BFBCBBB}" srcOrd="6" destOrd="0" parTransId="{863E1476-7560-4C8E-8F5D-D74288E9998C}" sibTransId="{F7CFC5E3-B726-4185-8EB8-6842914B841D}"/>
    <dgm:cxn modelId="{49660E56-B3F3-48E2-93CF-2E75B9121381}" type="presOf" srcId="{D7985807-C017-4103-AC18-D16E3BFBCBBB}" destId="{96118E32-8B4F-44C7-87B6-355170D5DAF3}" srcOrd="0" destOrd="0" presId="urn:microsoft.com/office/officeart/2005/8/layout/default#2"/>
    <dgm:cxn modelId="{8AC56C8B-EF22-4D9D-8405-949D59D5A640}" type="presOf" srcId="{1D4A4BAF-0437-4054-8E8C-7C6A4403B3E8}" destId="{4EB7BDCD-7A37-4713-A125-B585CB7E495F}" srcOrd="0" destOrd="0" presId="urn:microsoft.com/office/officeart/2005/8/layout/default#2"/>
    <dgm:cxn modelId="{1344F7BD-3466-4E71-B22B-95BAC1902E7F}" type="presOf" srcId="{FE254C43-C816-4DA1-945D-DA756BEE2A4A}" destId="{ECF3C89E-9B0E-473D-A3C6-D6FF3BE7E8DD}" srcOrd="0" destOrd="0" presId="urn:microsoft.com/office/officeart/2005/8/layout/default#2"/>
    <dgm:cxn modelId="{22AFECBB-C3BF-4B67-928B-1C1684DF4695}" srcId="{1D4A4BAF-0437-4054-8E8C-7C6A4403B3E8}" destId="{FE254C43-C816-4DA1-945D-DA756BEE2A4A}" srcOrd="5" destOrd="0" parTransId="{E538E152-EFFF-4728-84FB-E36ECF2004B0}" sibTransId="{107E54AB-7B14-40D4-8C73-3C586EF2BC5D}"/>
    <dgm:cxn modelId="{FC683E01-FC41-45CB-AEA7-7BB998563A5F}" type="presOf" srcId="{826E1AF7-4032-4CA2-8308-74FB2B051206}" destId="{7ECE1188-9FC7-4F83-8B0B-01A3B5CEA694}" srcOrd="0" destOrd="0" presId="urn:microsoft.com/office/officeart/2005/8/layout/default#2"/>
    <dgm:cxn modelId="{5B521C15-501E-458F-B2F0-E6DE1F62079E}" srcId="{1D4A4BAF-0437-4054-8E8C-7C6A4403B3E8}" destId="{97C18501-465F-4FE2-A225-F91E2B5B92C0}" srcOrd="1" destOrd="0" parTransId="{F5A12CD4-A04E-4B23-956E-71EA932387D1}" sibTransId="{0B8EF78A-34E4-4684-B5AB-6A35800C8D4F}"/>
    <dgm:cxn modelId="{37D406FF-3991-43B2-BD35-CE2502DA3068}" type="presOf" srcId="{AF047C93-71D7-4710-97B2-8F4585994B9A}" destId="{8FD48B8F-039F-418E-9373-35BDA0D0F3B3}" srcOrd="0" destOrd="0" presId="urn:microsoft.com/office/officeart/2005/8/layout/default#2"/>
    <dgm:cxn modelId="{E330A7C6-D9A8-449E-B91B-11E8EAAC9D5E}" type="presOf" srcId="{97C18501-465F-4FE2-A225-F91E2B5B92C0}" destId="{90DE3FD5-B79F-45AE-A995-20BA38487B24}" srcOrd="0" destOrd="0" presId="urn:microsoft.com/office/officeart/2005/8/layout/default#2"/>
    <dgm:cxn modelId="{ECDF3A89-8836-457C-ADC7-BCC36C4616BA}" type="presOf" srcId="{0FF606E8-71C3-4E72-ADF7-B41CC1B4AFC5}" destId="{23255FCB-F732-47B2-AC12-B984063414A9}" srcOrd="0" destOrd="0" presId="urn:microsoft.com/office/officeart/2005/8/layout/default#2"/>
    <dgm:cxn modelId="{83DDA5F2-4FBF-40CA-A4DB-A51E95576A85}" type="presOf" srcId="{FB59CEFF-EF63-4AF3-B889-E96B6F70BA99}" destId="{02BD9342-05A9-41F2-A984-74ABEAC53A42}" srcOrd="0" destOrd="0" presId="urn:microsoft.com/office/officeart/2005/8/layout/default#2"/>
    <dgm:cxn modelId="{561166C7-D83F-4249-AC8E-5DC20D4CA5B5}" srcId="{1D4A4BAF-0437-4054-8E8C-7C6A4403B3E8}" destId="{826E1AF7-4032-4CA2-8308-74FB2B051206}" srcOrd="2" destOrd="0" parTransId="{5EB441D5-F8D0-4C9F-8D21-EEBD80533A44}" sibTransId="{9CA0B321-7464-4214-899A-5FA8A2DCAD8C}"/>
    <dgm:cxn modelId="{6086FB5F-90E3-417D-A10D-58D7D95E5F10}" type="presOf" srcId="{7E39DD69-6DA7-46A0-A57E-097B120EF595}" destId="{36B1F8C8-F032-4FE9-8B09-DF7DC4CB04F3}" srcOrd="0" destOrd="0" presId="urn:microsoft.com/office/officeart/2005/8/layout/default#2"/>
    <dgm:cxn modelId="{E7ABAF42-0868-4E01-8355-9498477FCDAC}" srcId="{1D4A4BAF-0437-4054-8E8C-7C6A4403B3E8}" destId="{0FF606E8-71C3-4E72-ADF7-B41CC1B4AFC5}" srcOrd="7" destOrd="0" parTransId="{D6C8D5E4-4323-4E5B-ABEE-939DA27ED954}" sibTransId="{079CFED0-01BC-4AED-A3C9-3E4261EF670E}"/>
    <dgm:cxn modelId="{3056D372-A154-45F8-9B5C-2EC4E6CB35E9}" srcId="{1D4A4BAF-0437-4054-8E8C-7C6A4403B3E8}" destId="{7E39DD69-6DA7-46A0-A57E-097B120EF595}" srcOrd="0" destOrd="0" parTransId="{ED2EDD4C-1AFB-47F3-87D3-4379C579E874}" sibTransId="{AB3E756F-B8DE-4AE3-A47B-8F303C86A427}"/>
    <dgm:cxn modelId="{E884AD47-EA32-49CE-8D5C-0993E878AB8C}" srcId="{1D4A4BAF-0437-4054-8E8C-7C6A4403B3E8}" destId="{AF047C93-71D7-4710-97B2-8F4585994B9A}" srcOrd="4" destOrd="0" parTransId="{05F0BB16-C80F-4634-8C1B-8D149E1D84CC}" sibTransId="{DBB5CC30-71CD-4B3A-A8D8-242C984BDC85}"/>
    <dgm:cxn modelId="{670034E9-D631-4BC9-8998-1897A20CC251}" srcId="{1D4A4BAF-0437-4054-8E8C-7C6A4403B3E8}" destId="{FB59CEFF-EF63-4AF3-B889-E96B6F70BA99}" srcOrd="3" destOrd="0" parTransId="{6EADEA79-5E44-42A9-95C7-02C265C64568}" sibTransId="{F399594B-1D11-4D77-A09E-B89D72FA20E5}"/>
    <dgm:cxn modelId="{9435C098-6A61-4144-97E8-D83265EE472B}" type="presParOf" srcId="{4EB7BDCD-7A37-4713-A125-B585CB7E495F}" destId="{36B1F8C8-F032-4FE9-8B09-DF7DC4CB04F3}" srcOrd="0" destOrd="0" presId="urn:microsoft.com/office/officeart/2005/8/layout/default#2"/>
    <dgm:cxn modelId="{7F820AAD-63C1-40F5-80E0-E2BF30AB5E08}" type="presParOf" srcId="{4EB7BDCD-7A37-4713-A125-B585CB7E495F}" destId="{8A4DCEE5-00AF-42A5-A7CD-E040063DBCC0}" srcOrd="1" destOrd="0" presId="urn:microsoft.com/office/officeart/2005/8/layout/default#2"/>
    <dgm:cxn modelId="{196C431B-0906-4586-93D2-E95550C22E48}" type="presParOf" srcId="{4EB7BDCD-7A37-4713-A125-B585CB7E495F}" destId="{90DE3FD5-B79F-45AE-A995-20BA38487B24}" srcOrd="2" destOrd="0" presId="urn:microsoft.com/office/officeart/2005/8/layout/default#2"/>
    <dgm:cxn modelId="{5543A471-8FDC-4E07-99DE-4016CA950D87}" type="presParOf" srcId="{4EB7BDCD-7A37-4713-A125-B585CB7E495F}" destId="{AF580F70-EFC8-4780-8ED9-0AF1017C908A}" srcOrd="3" destOrd="0" presId="urn:microsoft.com/office/officeart/2005/8/layout/default#2"/>
    <dgm:cxn modelId="{33777A46-1D0F-468F-B05F-76477D29D00E}" type="presParOf" srcId="{4EB7BDCD-7A37-4713-A125-B585CB7E495F}" destId="{7ECE1188-9FC7-4F83-8B0B-01A3B5CEA694}" srcOrd="4" destOrd="0" presId="urn:microsoft.com/office/officeart/2005/8/layout/default#2"/>
    <dgm:cxn modelId="{AEAFBD08-5ABC-413D-A709-9E9D686E7FF1}" type="presParOf" srcId="{4EB7BDCD-7A37-4713-A125-B585CB7E495F}" destId="{E7097227-F1BA-4AD8-9295-05166A180DF9}" srcOrd="5" destOrd="0" presId="urn:microsoft.com/office/officeart/2005/8/layout/default#2"/>
    <dgm:cxn modelId="{CF5AB983-DF24-4867-AE5B-BF3313281478}" type="presParOf" srcId="{4EB7BDCD-7A37-4713-A125-B585CB7E495F}" destId="{02BD9342-05A9-41F2-A984-74ABEAC53A42}" srcOrd="6" destOrd="0" presId="urn:microsoft.com/office/officeart/2005/8/layout/default#2"/>
    <dgm:cxn modelId="{5AC04305-0B3B-4241-86A0-711AFF88B378}" type="presParOf" srcId="{4EB7BDCD-7A37-4713-A125-B585CB7E495F}" destId="{0611C49F-9B88-4908-87F4-5E82D4A79E27}" srcOrd="7" destOrd="0" presId="urn:microsoft.com/office/officeart/2005/8/layout/default#2"/>
    <dgm:cxn modelId="{6C1A494A-1FE6-4215-BEC1-1440B4FC7019}" type="presParOf" srcId="{4EB7BDCD-7A37-4713-A125-B585CB7E495F}" destId="{8FD48B8F-039F-418E-9373-35BDA0D0F3B3}" srcOrd="8" destOrd="0" presId="urn:microsoft.com/office/officeart/2005/8/layout/default#2"/>
    <dgm:cxn modelId="{511CC88F-27AA-415F-BB4F-19837D0FD524}" type="presParOf" srcId="{4EB7BDCD-7A37-4713-A125-B585CB7E495F}" destId="{67D6A57A-7AC9-4019-A88A-B5B636FDE883}" srcOrd="9" destOrd="0" presId="urn:microsoft.com/office/officeart/2005/8/layout/default#2"/>
    <dgm:cxn modelId="{7FBD4244-2CCF-4AED-AF7F-68BCD8E2CE6F}" type="presParOf" srcId="{4EB7BDCD-7A37-4713-A125-B585CB7E495F}" destId="{ECF3C89E-9B0E-473D-A3C6-D6FF3BE7E8DD}" srcOrd="10" destOrd="0" presId="urn:microsoft.com/office/officeart/2005/8/layout/default#2"/>
    <dgm:cxn modelId="{5DB33209-3E55-4C73-9AAC-C465D8150C14}" type="presParOf" srcId="{4EB7BDCD-7A37-4713-A125-B585CB7E495F}" destId="{5759977F-61AD-45B7-8C36-B1512A661F04}" srcOrd="11" destOrd="0" presId="urn:microsoft.com/office/officeart/2005/8/layout/default#2"/>
    <dgm:cxn modelId="{E6895892-63CA-49E3-A1B2-132B99E618E9}" type="presParOf" srcId="{4EB7BDCD-7A37-4713-A125-B585CB7E495F}" destId="{96118E32-8B4F-44C7-87B6-355170D5DAF3}" srcOrd="12" destOrd="0" presId="urn:microsoft.com/office/officeart/2005/8/layout/default#2"/>
    <dgm:cxn modelId="{8848890F-26E4-45AD-8B93-4944E4759D1A}" type="presParOf" srcId="{4EB7BDCD-7A37-4713-A125-B585CB7E495F}" destId="{C5A9B2CE-B46D-4D01-AE8B-5E535B94F5AD}" srcOrd="13" destOrd="0" presId="urn:microsoft.com/office/officeart/2005/8/layout/default#2"/>
    <dgm:cxn modelId="{713BEE3E-DF51-455A-9213-F1C3C15B399D}" type="presParOf" srcId="{4EB7BDCD-7A37-4713-A125-B585CB7E495F}" destId="{23255FCB-F732-47B2-AC12-B984063414A9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1FD8F-C433-46E3-B5A9-DC0934FB13C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02FF006-5095-4713-A981-742B3EEA1346}">
      <dgm:prSet phldrT="[Text]"/>
      <dgm:spPr/>
      <dgm:t>
        <a:bodyPr/>
        <a:lstStyle/>
        <a:p>
          <a:r>
            <a:rPr lang="en-US" dirty="0"/>
            <a:t>Class Diagrams</a:t>
          </a:r>
          <a:endParaRPr lang="ro-RO" dirty="0"/>
        </a:p>
      </dgm:t>
    </dgm:pt>
    <dgm:pt modelId="{F2295816-1651-45DD-A48D-033AC56D2907}" type="parTrans" cxnId="{D5360747-DF7F-43EF-A107-B974CC70F637}">
      <dgm:prSet/>
      <dgm:spPr/>
      <dgm:t>
        <a:bodyPr/>
        <a:lstStyle/>
        <a:p>
          <a:endParaRPr lang="ro-RO"/>
        </a:p>
      </dgm:t>
    </dgm:pt>
    <dgm:pt modelId="{9B13099D-74D8-4489-B110-505B6BE3B334}" type="sibTrans" cxnId="{D5360747-DF7F-43EF-A107-B974CC70F637}">
      <dgm:prSet/>
      <dgm:spPr/>
      <dgm:t>
        <a:bodyPr/>
        <a:lstStyle/>
        <a:p>
          <a:endParaRPr lang="ro-RO"/>
        </a:p>
      </dgm:t>
    </dgm:pt>
    <dgm:pt modelId="{38CB7608-FE2E-49C9-8775-DB34A801DE69}">
      <dgm:prSet phldrT="[Text]"/>
      <dgm:spPr/>
      <dgm:t>
        <a:bodyPr/>
        <a:lstStyle/>
        <a:p>
          <a:r>
            <a:rPr lang="en-US" dirty="0"/>
            <a:t>Use Case Diagrams</a:t>
          </a:r>
          <a:endParaRPr lang="ro-RO" dirty="0"/>
        </a:p>
      </dgm:t>
    </dgm:pt>
    <dgm:pt modelId="{BBE761C1-1905-4A05-95F6-4764FF81F62D}" type="parTrans" cxnId="{D7DAB8E9-97A3-49A9-9698-045C935EFB28}">
      <dgm:prSet/>
      <dgm:spPr/>
      <dgm:t>
        <a:bodyPr/>
        <a:lstStyle/>
        <a:p>
          <a:endParaRPr lang="ro-RO"/>
        </a:p>
      </dgm:t>
    </dgm:pt>
    <dgm:pt modelId="{6D55F595-279A-4626-AC4F-3C878CFC36E2}" type="sibTrans" cxnId="{D7DAB8E9-97A3-49A9-9698-045C935EFB28}">
      <dgm:prSet/>
      <dgm:spPr/>
      <dgm:t>
        <a:bodyPr/>
        <a:lstStyle/>
        <a:p>
          <a:endParaRPr lang="ro-RO"/>
        </a:p>
      </dgm:t>
    </dgm:pt>
    <dgm:pt modelId="{63A5A95C-9C78-4A33-924A-4EB2438E0145}">
      <dgm:prSet phldrT="[Text]"/>
      <dgm:spPr/>
      <dgm:t>
        <a:bodyPr/>
        <a:lstStyle/>
        <a:p>
          <a:r>
            <a:rPr lang="en-US" dirty="0"/>
            <a:t>Sequence Diagrams</a:t>
          </a:r>
          <a:endParaRPr lang="ro-RO" dirty="0"/>
        </a:p>
      </dgm:t>
    </dgm:pt>
    <dgm:pt modelId="{DE52F239-E8F6-4259-8346-175FD06BA151}" type="parTrans" cxnId="{B4C52C79-BDF4-448A-AF43-0053565B6CED}">
      <dgm:prSet/>
      <dgm:spPr/>
      <dgm:t>
        <a:bodyPr/>
        <a:lstStyle/>
        <a:p>
          <a:endParaRPr lang="ro-RO"/>
        </a:p>
      </dgm:t>
    </dgm:pt>
    <dgm:pt modelId="{893DA92A-4533-4269-8311-A7DAE8E2BE85}" type="sibTrans" cxnId="{B4C52C79-BDF4-448A-AF43-0053565B6CED}">
      <dgm:prSet/>
      <dgm:spPr/>
      <dgm:t>
        <a:bodyPr/>
        <a:lstStyle/>
        <a:p>
          <a:endParaRPr lang="ro-RO"/>
        </a:p>
      </dgm:t>
    </dgm:pt>
    <dgm:pt modelId="{B4BC8B47-BE6E-4156-8BE4-0F962A107AC2}">
      <dgm:prSet phldrT="[Text]"/>
      <dgm:spPr/>
      <dgm:t>
        <a:bodyPr/>
        <a:lstStyle/>
        <a:p>
          <a:r>
            <a:rPr lang="en-US" dirty="0"/>
            <a:t>Textual descriptions of UC</a:t>
          </a:r>
          <a:endParaRPr lang="ro-RO" dirty="0"/>
        </a:p>
      </dgm:t>
    </dgm:pt>
    <dgm:pt modelId="{71EAFB1F-C4CD-4147-BFDF-5B1FF118CCC9}" type="parTrans" cxnId="{165DA736-E527-4160-93B7-2971DA2BB453}">
      <dgm:prSet/>
      <dgm:spPr/>
      <dgm:t>
        <a:bodyPr/>
        <a:lstStyle/>
        <a:p>
          <a:endParaRPr lang="ro-RO"/>
        </a:p>
      </dgm:t>
    </dgm:pt>
    <dgm:pt modelId="{AD228044-7A5E-4EAB-92C4-5C2DC0893410}" type="sibTrans" cxnId="{165DA736-E527-4160-93B7-2971DA2BB453}">
      <dgm:prSet/>
      <dgm:spPr/>
      <dgm:t>
        <a:bodyPr/>
        <a:lstStyle/>
        <a:p>
          <a:endParaRPr lang="ro-RO"/>
        </a:p>
      </dgm:t>
    </dgm:pt>
    <dgm:pt modelId="{26523A60-3A1D-4F24-A675-50F3ACEAE810}">
      <dgm:prSet phldrT="[Text]"/>
      <dgm:spPr/>
      <dgm:t>
        <a:bodyPr/>
        <a:lstStyle/>
        <a:p>
          <a:r>
            <a:rPr lang="en-US" dirty="0"/>
            <a:t>State Diagrams</a:t>
          </a:r>
          <a:endParaRPr lang="ro-RO" dirty="0"/>
        </a:p>
      </dgm:t>
    </dgm:pt>
    <dgm:pt modelId="{CBE3F9AD-EF5D-4C03-B524-36C105AEF5E0}" type="parTrans" cxnId="{195828B2-D6D9-4E34-A50F-C59888C4EF15}">
      <dgm:prSet/>
      <dgm:spPr/>
      <dgm:t>
        <a:bodyPr/>
        <a:lstStyle/>
        <a:p>
          <a:endParaRPr lang="ro-RO"/>
        </a:p>
      </dgm:t>
    </dgm:pt>
    <dgm:pt modelId="{834579CB-1491-4A92-B9FE-C495333F71CB}" type="sibTrans" cxnId="{195828B2-D6D9-4E34-A50F-C59888C4EF15}">
      <dgm:prSet/>
      <dgm:spPr/>
      <dgm:t>
        <a:bodyPr/>
        <a:lstStyle/>
        <a:p>
          <a:endParaRPr lang="ro-RO"/>
        </a:p>
      </dgm:t>
    </dgm:pt>
    <dgm:pt modelId="{536AF45A-4F3F-4DA5-A138-F08389A51C07}">
      <dgm:prSet phldrT="[Text]"/>
      <dgm:spPr/>
      <dgm:t>
        <a:bodyPr/>
        <a:lstStyle/>
        <a:p>
          <a:r>
            <a:rPr lang="en-US" dirty="0"/>
            <a:t>Activity Diagrams</a:t>
          </a:r>
          <a:endParaRPr lang="ro-RO" dirty="0"/>
        </a:p>
      </dgm:t>
    </dgm:pt>
    <dgm:pt modelId="{B300A444-217F-437E-B983-9DFAC15987F2}" type="parTrans" cxnId="{87674FAF-6502-4147-9B3A-65D04C4FA9E3}">
      <dgm:prSet/>
      <dgm:spPr/>
      <dgm:t>
        <a:bodyPr/>
        <a:lstStyle/>
        <a:p>
          <a:endParaRPr lang="ro-RO"/>
        </a:p>
      </dgm:t>
    </dgm:pt>
    <dgm:pt modelId="{827F47E9-BF94-4E0D-A26D-521846A9F8A6}" type="sibTrans" cxnId="{87674FAF-6502-4147-9B3A-65D04C4FA9E3}">
      <dgm:prSet/>
      <dgm:spPr/>
      <dgm:t>
        <a:bodyPr/>
        <a:lstStyle/>
        <a:p>
          <a:endParaRPr lang="ro-RO"/>
        </a:p>
      </dgm:t>
    </dgm:pt>
    <dgm:pt modelId="{420DBDB5-107F-4ED5-A264-08B22BD9F426}" type="pres">
      <dgm:prSet presAssocID="{2011FD8F-C433-46E3-B5A9-DC0934FB13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3D22313C-38BD-436C-B819-219CECF1155E}" type="pres">
      <dgm:prSet presAssocID="{B02FF006-5095-4713-A981-742B3EEA13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F513BA3-ECEE-41C5-AC4B-5300008A0225}" type="pres">
      <dgm:prSet presAssocID="{9B13099D-74D8-4489-B110-505B6BE3B334}" presName="sibTrans" presStyleCnt="0"/>
      <dgm:spPr/>
    </dgm:pt>
    <dgm:pt modelId="{544D9428-7FB1-4B6B-829A-6AF0E10BF0B4}" type="pres">
      <dgm:prSet presAssocID="{38CB7608-FE2E-49C9-8775-DB34A801DE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BA13A14-6B10-448F-864D-79A131C417C4}" type="pres">
      <dgm:prSet presAssocID="{6D55F595-279A-4626-AC4F-3C878CFC36E2}" presName="sibTrans" presStyleCnt="0"/>
      <dgm:spPr/>
    </dgm:pt>
    <dgm:pt modelId="{F3D74F03-5951-4B94-AD2D-E50D5D96336E}" type="pres">
      <dgm:prSet presAssocID="{63A5A95C-9C78-4A33-924A-4EB2438E01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490696C-4595-48ED-AC27-BA2E53885C1F}" type="pres">
      <dgm:prSet presAssocID="{893DA92A-4533-4269-8311-A7DAE8E2BE85}" presName="sibTrans" presStyleCnt="0"/>
      <dgm:spPr/>
    </dgm:pt>
    <dgm:pt modelId="{CF3554B4-E346-401A-97D5-72A6A4A6738D}" type="pres">
      <dgm:prSet presAssocID="{B4BC8B47-BE6E-4156-8BE4-0F962A107A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7493D1C-5DB0-450A-B833-112DFC798EBD}" type="pres">
      <dgm:prSet presAssocID="{AD228044-7A5E-4EAB-92C4-5C2DC0893410}" presName="sibTrans" presStyleCnt="0"/>
      <dgm:spPr/>
    </dgm:pt>
    <dgm:pt modelId="{9FA1785D-8E00-48C3-A2EC-81A1D9E9FE04}" type="pres">
      <dgm:prSet presAssocID="{26523A60-3A1D-4F24-A675-50F3ACEAE81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C017588-3934-420E-B72D-0131FD5C7815}" type="pres">
      <dgm:prSet presAssocID="{834579CB-1491-4A92-B9FE-C495333F71CB}" presName="sibTrans" presStyleCnt="0"/>
      <dgm:spPr/>
    </dgm:pt>
    <dgm:pt modelId="{CF927CDF-2146-47B6-93A4-8A67AC13C4FD}" type="pres">
      <dgm:prSet presAssocID="{536AF45A-4F3F-4DA5-A138-F08389A51C0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E5B17AD-06C5-4347-84D1-CC9EDD867D7F}" type="presOf" srcId="{26523A60-3A1D-4F24-A675-50F3ACEAE810}" destId="{9FA1785D-8E00-48C3-A2EC-81A1D9E9FE04}" srcOrd="0" destOrd="0" presId="urn:microsoft.com/office/officeart/2005/8/layout/default#1"/>
    <dgm:cxn modelId="{165DA736-E527-4160-93B7-2971DA2BB453}" srcId="{2011FD8F-C433-46E3-B5A9-DC0934FB13C4}" destId="{B4BC8B47-BE6E-4156-8BE4-0F962A107AC2}" srcOrd="3" destOrd="0" parTransId="{71EAFB1F-C4CD-4147-BFDF-5B1FF118CCC9}" sibTransId="{AD228044-7A5E-4EAB-92C4-5C2DC0893410}"/>
    <dgm:cxn modelId="{D7DAB8E9-97A3-49A9-9698-045C935EFB28}" srcId="{2011FD8F-C433-46E3-B5A9-DC0934FB13C4}" destId="{38CB7608-FE2E-49C9-8775-DB34A801DE69}" srcOrd="1" destOrd="0" parTransId="{BBE761C1-1905-4A05-95F6-4764FF81F62D}" sibTransId="{6D55F595-279A-4626-AC4F-3C878CFC36E2}"/>
    <dgm:cxn modelId="{73348F11-14BA-4B99-9295-02C11AA5E7DD}" type="presOf" srcId="{63A5A95C-9C78-4A33-924A-4EB2438E0145}" destId="{F3D74F03-5951-4B94-AD2D-E50D5D96336E}" srcOrd="0" destOrd="0" presId="urn:microsoft.com/office/officeart/2005/8/layout/default#1"/>
    <dgm:cxn modelId="{33784BB4-EF3F-4E77-B18D-862DF08B396A}" type="presOf" srcId="{B4BC8B47-BE6E-4156-8BE4-0F962A107AC2}" destId="{CF3554B4-E346-401A-97D5-72A6A4A6738D}" srcOrd="0" destOrd="0" presId="urn:microsoft.com/office/officeart/2005/8/layout/default#1"/>
    <dgm:cxn modelId="{B7CDF626-D873-4CF8-8DFE-6EAB2404E40F}" type="presOf" srcId="{536AF45A-4F3F-4DA5-A138-F08389A51C07}" destId="{CF927CDF-2146-47B6-93A4-8A67AC13C4FD}" srcOrd="0" destOrd="0" presId="urn:microsoft.com/office/officeart/2005/8/layout/default#1"/>
    <dgm:cxn modelId="{B4C52C79-BDF4-448A-AF43-0053565B6CED}" srcId="{2011FD8F-C433-46E3-B5A9-DC0934FB13C4}" destId="{63A5A95C-9C78-4A33-924A-4EB2438E0145}" srcOrd="2" destOrd="0" parTransId="{DE52F239-E8F6-4259-8346-175FD06BA151}" sibTransId="{893DA92A-4533-4269-8311-A7DAE8E2BE85}"/>
    <dgm:cxn modelId="{06B73A15-39D2-495C-B699-7190C36D89B8}" type="presOf" srcId="{B02FF006-5095-4713-A981-742B3EEA1346}" destId="{3D22313C-38BD-436C-B819-219CECF1155E}" srcOrd="0" destOrd="0" presId="urn:microsoft.com/office/officeart/2005/8/layout/default#1"/>
    <dgm:cxn modelId="{D5360747-DF7F-43EF-A107-B974CC70F637}" srcId="{2011FD8F-C433-46E3-B5A9-DC0934FB13C4}" destId="{B02FF006-5095-4713-A981-742B3EEA1346}" srcOrd="0" destOrd="0" parTransId="{F2295816-1651-45DD-A48D-033AC56D2907}" sibTransId="{9B13099D-74D8-4489-B110-505B6BE3B334}"/>
    <dgm:cxn modelId="{D6FC75EE-A697-4B68-9256-A8746EE8C603}" type="presOf" srcId="{38CB7608-FE2E-49C9-8775-DB34A801DE69}" destId="{544D9428-7FB1-4B6B-829A-6AF0E10BF0B4}" srcOrd="0" destOrd="0" presId="urn:microsoft.com/office/officeart/2005/8/layout/default#1"/>
    <dgm:cxn modelId="{E63E0CBC-FB24-40A0-BDF2-588C48E64BC3}" type="presOf" srcId="{2011FD8F-C433-46E3-B5A9-DC0934FB13C4}" destId="{420DBDB5-107F-4ED5-A264-08B22BD9F426}" srcOrd="0" destOrd="0" presId="urn:microsoft.com/office/officeart/2005/8/layout/default#1"/>
    <dgm:cxn modelId="{195828B2-D6D9-4E34-A50F-C59888C4EF15}" srcId="{2011FD8F-C433-46E3-B5A9-DC0934FB13C4}" destId="{26523A60-3A1D-4F24-A675-50F3ACEAE810}" srcOrd="4" destOrd="0" parTransId="{CBE3F9AD-EF5D-4C03-B524-36C105AEF5E0}" sibTransId="{834579CB-1491-4A92-B9FE-C495333F71CB}"/>
    <dgm:cxn modelId="{87674FAF-6502-4147-9B3A-65D04C4FA9E3}" srcId="{2011FD8F-C433-46E3-B5A9-DC0934FB13C4}" destId="{536AF45A-4F3F-4DA5-A138-F08389A51C07}" srcOrd="5" destOrd="0" parTransId="{B300A444-217F-437E-B983-9DFAC15987F2}" sibTransId="{827F47E9-BF94-4E0D-A26D-521846A9F8A6}"/>
    <dgm:cxn modelId="{BC659CC5-976C-413F-95D6-C4CFDB84345D}" type="presParOf" srcId="{420DBDB5-107F-4ED5-A264-08B22BD9F426}" destId="{3D22313C-38BD-436C-B819-219CECF1155E}" srcOrd="0" destOrd="0" presId="urn:microsoft.com/office/officeart/2005/8/layout/default#1"/>
    <dgm:cxn modelId="{6A7E96FB-32FE-4A1D-99A0-0CCE3DFAC6E6}" type="presParOf" srcId="{420DBDB5-107F-4ED5-A264-08B22BD9F426}" destId="{0F513BA3-ECEE-41C5-AC4B-5300008A0225}" srcOrd="1" destOrd="0" presId="urn:microsoft.com/office/officeart/2005/8/layout/default#1"/>
    <dgm:cxn modelId="{B3416F4F-E101-47A7-AFB0-6418C03E926C}" type="presParOf" srcId="{420DBDB5-107F-4ED5-A264-08B22BD9F426}" destId="{544D9428-7FB1-4B6B-829A-6AF0E10BF0B4}" srcOrd="2" destOrd="0" presId="urn:microsoft.com/office/officeart/2005/8/layout/default#1"/>
    <dgm:cxn modelId="{D08CABE2-18C8-4BE8-93D8-01410B34F6CE}" type="presParOf" srcId="{420DBDB5-107F-4ED5-A264-08B22BD9F426}" destId="{6BA13A14-6B10-448F-864D-79A131C417C4}" srcOrd="3" destOrd="0" presId="urn:microsoft.com/office/officeart/2005/8/layout/default#1"/>
    <dgm:cxn modelId="{6DE4E5CF-1E0D-4860-86CA-9660326DCD8C}" type="presParOf" srcId="{420DBDB5-107F-4ED5-A264-08B22BD9F426}" destId="{F3D74F03-5951-4B94-AD2D-E50D5D96336E}" srcOrd="4" destOrd="0" presId="urn:microsoft.com/office/officeart/2005/8/layout/default#1"/>
    <dgm:cxn modelId="{43861024-8116-4A69-8142-2FACC74460FF}" type="presParOf" srcId="{420DBDB5-107F-4ED5-A264-08B22BD9F426}" destId="{3490696C-4595-48ED-AC27-BA2E53885C1F}" srcOrd="5" destOrd="0" presId="urn:microsoft.com/office/officeart/2005/8/layout/default#1"/>
    <dgm:cxn modelId="{7C032D30-04CD-4210-A15D-E0FF6200531B}" type="presParOf" srcId="{420DBDB5-107F-4ED5-A264-08B22BD9F426}" destId="{CF3554B4-E346-401A-97D5-72A6A4A6738D}" srcOrd="6" destOrd="0" presId="urn:microsoft.com/office/officeart/2005/8/layout/default#1"/>
    <dgm:cxn modelId="{10E5BE19-48A7-44DA-A5EF-BE138354EE86}" type="presParOf" srcId="{420DBDB5-107F-4ED5-A264-08B22BD9F426}" destId="{F7493D1C-5DB0-450A-B833-112DFC798EBD}" srcOrd="7" destOrd="0" presId="urn:microsoft.com/office/officeart/2005/8/layout/default#1"/>
    <dgm:cxn modelId="{DB2DC5A0-BB68-41DD-B8A1-8D81005AC233}" type="presParOf" srcId="{420DBDB5-107F-4ED5-A264-08B22BD9F426}" destId="{9FA1785D-8E00-48C3-A2EC-81A1D9E9FE04}" srcOrd="8" destOrd="0" presId="urn:microsoft.com/office/officeart/2005/8/layout/default#1"/>
    <dgm:cxn modelId="{6A662A5A-CCC0-4FCF-B18F-3A44A50B0168}" type="presParOf" srcId="{420DBDB5-107F-4ED5-A264-08B22BD9F426}" destId="{4C017588-3934-420E-B72D-0131FD5C7815}" srcOrd="9" destOrd="0" presId="urn:microsoft.com/office/officeart/2005/8/layout/default#1"/>
    <dgm:cxn modelId="{059E5334-2EEB-4DDE-82D7-3B7BB725A0D8}" type="presParOf" srcId="{420DBDB5-107F-4ED5-A264-08B22BD9F426}" destId="{CF927CDF-2146-47B6-93A4-8A67AC13C4F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1F8C8-F032-4FE9-8B09-DF7DC4CB04F3}">
      <dsp:nvSpPr>
        <dsp:cNvPr id="0" name=""/>
        <dsp:cNvSpPr/>
      </dsp:nvSpPr>
      <dsp:spPr>
        <a:xfrm>
          <a:off x="542764" y="1042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Package Diagrams</a:t>
          </a:r>
          <a:endParaRPr lang="ro-RO" sz="1400" kern="1200" dirty="0"/>
        </a:p>
      </dsp:txBody>
      <dsp:txXfrm>
        <a:off x="542764" y="1042"/>
        <a:ext cx="1269227" cy="761536"/>
      </dsp:txXfrm>
    </dsp:sp>
    <dsp:sp modelId="{90DE3FD5-B79F-45AE-A995-20BA38487B24}">
      <dsp:nvSpPr>
        <dsp:cNvPr id="0" name=""/>
        <dsp:cNvSpPr/>
      </dsp:nvSpPr>
      <dsp:spPr>
        <a:xfrm>
          <a:off x="1938914" y="1042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Detailed Class Diagrams - design</a:t>
          </a:r>
          <a:endParaRPr lang="ro-RO" sz="1400" kern="1200" dirty="0"/>
        </a:p>
      </dsp:txBody>
      <dsp:txXfrm>
        <a:off x="1938914" y="1042"/>
        <a:ext cx="1269227" cy="761536"/>
      </dsp:txXfrm>
    </dsp:sp>
    <dsp:sp modelId="{7ECE1188-9FC7-4F83-8B0B-01A3B5CEA694}">
      <dsp:nvSpPr>
        <dsp:cNvPr id="0" name=""/>
        <dsp:cNvSpPr/>
      </dsp:nvSpPr>
      <dsp:spPr>
        <a:xfrm>
          <a:off x="542764" y="889502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Sequence Diagrams</a:t>
          </a:r>
          <a:endParaRPr lang="ro-RO" sz="1400" kern="1200" dirty="0"/>
        </a:p>
      </dsp:txBody>
      <dsp:txXfrm>
        <a:off x="542764" y="889502"/>
        <a:ext cx="1269227" cy="761536"/>
      </dsp:txXfrm>
    </dsp:sp>
    <dsp:sp modelId="{02BD9342-05A9-41F2-A984-74ABEAC53A42}">
      <dsp:nvSpPr>
        <dsp:cNvPr id="0" name=""/>
        <dsp:cNvSpPr/>
      </dsp:nvSpPr>
      <dsp:spPr>
        <a:xfrm>
          <a:off x="1938914" y="889502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Database schema</a:t>
          </a:r>
          <a:endParaRPr lang="ro-RO" sz="1400" kern="1200" dirty="0"/>
        </a:p>
      </dsp:txBody>
      <dsp:txXfrm>
        <a:off x="1938914" y="889502"/>
        <a:ext cx="1269227" cy="761536"/>
      </dsp:txXfrm>
    </dsp:sp>
    <dsp:sp modelId="{8FD48B8F-039F-418E-9373-35BDA0D0F3B3}">
      <dsp:nvSpPr>
        <dsp:cNvPr id="0" name=""/>
        <dsp:cNvSpPr/>
      </dsp:nvSpPr>
      <dsp:spPr>
        <a:xfrm>
          <a:off x="542764" y="1777961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User Interface</a:t>
          </a:r>
          <a:endParaRPr lang="ro-RO" sz="1400" kern="1200" dirty="0"/>
        </a:p>
      </dsp:txBody>
      <dsp:txXfrm>
        <a:off x="542764" y="1777961"/>
        <a:ext cx="1269227" cy="761536"/>
      </dsp:txXfrm>
    </dsp:sp>
    <dsp:sp modelId="{ECF3C89E-9B0E-473D-A3C6-D6FF3BE7E8DD}">
      <dsp:nvSpPr>
        <dsp:cNvPr id="0" name=""/>
        <dsp:cNvSpPr/>
      </dsp:nvSpPr>
      <dsp:spPr>
        <a:xfrm>
          <a:off x="1938914" y="1777961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Component Diagram</a:t>
          </a:r>
          <a:endParaRPr lang="ro-RO" sz="1400" kern="1200" dirty="0"/>
        </a:p>
      </dsp:txBody>
      <dsp:txXfrm>
        <a:off x="1938914" y="1777961"/>
        <a:ext cx="1269227" cy="761536"/>
      </dsp:txXfrm>
    </dsp:sp>
    <dsp:sp modelId="{96118E32-8B4F-44C7-87B6-355170D5DAF3}">
      <dsp:nvSpPr>
        <dsp:cNvPr id="0" name=""/>
        <dsp:cNvSpPr/>
      </dsp:nvSpPr>
      <dsp:spPr>
        <a:xfrm>
          <a:off x="542764" y="2666420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Deployment Diagram</a:t>
          </a:r>
          <a:endParaRPr lang="ro-RO" sz="1400" kern="1200" dirty="0"/>
        </a:p>
      </dsp:txBody>
      <dsp:txXfrm>
        <a:off x="542764" y="2666420"/>
        <a:ext cx="1269227" cy="761536"/>
      </dsp:txXfrm>
    </dsp:sp>
    <dsp:sp modelId="{23255FCB-F732-47B2-AC12-B984063414A9}">
      <dsp:nvSpPr>
        <dsp:cNvPr id="0" name=""/>
        <dsp:cNvSpPr/>
      </dsp:nvSpPr>
      <dsp:spPr>
        <a:xfrm>
          <a:off x="1938914" y="2666420"/>
          <a:ext cx="1269227" cy="76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System security and control</a:t>
          </a:r>
          <a:endParaRPr lang="ro-RO" sz="1400" kern="1200" dirty="0"/>
        </a:p>
      </dsp:txBody>
      <dsp:txXfrm>
        <a:off x="1938914" y="2666420"/>
        <a:ext cx="1269227" cy="761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2313C-38BD-436C-B819-219CECF1155E}">
      <dsp:nvSpPr>
        <dsp:cNvPr id="0" name=""/>
        <dsp:cNvSpPr/>
      </dsp:nvSpPr>
      <dsp:spPr>
        <a:xfrm>
          <a:off x="330" y="150446"/>
          <a:ext cx="1287828" cy="77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Class Diagrams</a:t>
          </a:r>
          <a:endParaRPr lang="ro-RO" sz="1500" kern="1200" dirty="0"/>
        </a:p>
      </dsp:txBody>
      <dsp:txXfrm>
        <a:off x="330" y="150446"/>
        <a:ext cx="1287828" cy="772697"/>
      </dsp:txXfrm>
    </dsp:sp>
    <dsp:sp modelId="{544D9428-7FB1-4B6B-829A-6AF0E10BF0B4}">
      <dsp:nvSpPr>
        <dsp:cNvPr id="0" name=""/>
        <dsp:cNvSpPr/>
      </dsp:nvSpPr>
      <dsp:spPr>
        <a:xfrm>
          <a:off x="1416941" y="150446"/>
          <a:ext cx="1287828" cy="77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Use Case Diagrams</a:t>
          </a:r>
          <a:endParaRPr lang="ro-RO" sz="1500" kern="1200" dirty="0"/>
        </a:p>
      </dsp:txBody>
      <dsp:txXfrm>
        <a:off x="1416941" y="150446"/>
        <a:ext cx="1287828" cy="772697"/>
      </dsp:txXfrm>
    </dsp:sp>
    <dsp:sp modelId="{F3D74F03-5951-4B94-AD2D-E50D5D96336E}">
      <dsp:nvSpPr>
        <dsp:cNvPr id="0" name=""/>
        <dsp:cNvSpPr/>
      </dsp:nvSpPr>
      <dsp:spPr>
        <a:xfrm>
          <a:off x="330" y="1051926"/>
          <a:ext cx="1287828" cy="77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Sequence Diagrams</a:t>
          </a:r>
          <a:endParaRPr lang="ro-RO" sz="1500" kern="1200" dirty="0"/>
        </a:p>
      </dsp:txBody>
      <dsp:txXfrm>
        <a:off x="330" y="1051926"/>
        <a:ext cx="1287828" cy="772697"/>
      </dsp:txXfrm>
    </dsp:sp>
    <dsp:sp modelId="{CF3554B4-E346-401A-97D5-72A6A4A6738D}">
      <dsp:nvSpPr>
        <dsp:cNvPr id="0" name=""/>
        <dsp:cNvSpPr/>
      </dsp:nvSpPr>
      <dsp:spPr>
        <a:xfrm>
          <a:off x="1416941" y="1051926"/>
          <a:ext cx="1287828" cy="77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Textual descriptions of UC</a:t>
          </a:r>
          <a:endParaRPr lang="ro-RO" sz="1500" kern="1200" dirty="0"/>
        </a:p>
      </dsp:txBody>
      <dsp:txXfrm>
        <a:off x="1416941" y="1051926"/>
        <a:ext cx="1287828" cy="772697"/>
      </dsp:txXfrm>
    </dsp:sp>
    <dsp:sp modelId="{9FA1785D-8E00-48C3-A2EC-81A1D9E9FE04}">
      <dsp:nvSpPr>
        <dsp:cNvPr id="0" name=""/>
        <dsp:cNvSpPr/>
      </dsp:nvSpPr>
      <dsp:spPr>
        <a:xfrm>
          <a:off x="330" y="1953406"/>
          <a:ext cx="1287828" cy="77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State Diagrams</a:t>
          </a:r>
          <a:endParaRPr lang="ro-RO" sz="1500" kern="1200" dirty="0"/>
        </a:p>
      </dsp:txBody>
      <dsp:txXfrm>
        <a:off x="330" y="1953406"/>
        <a:ext cx="1287828" cy="772697"/>
      </dsp:txXfrm>
    </dsp:sp>
    <dsp:sp modelId="{CF927CDF-2146-47B6-93A4-8A67AC13C4FD}">
      <dsp:nvSpPr>
        <dsp:cNvPr id="0" name=""/>
        <dsp:cNvSpPr/>
      </dsp:nvSpPr>
      <dsp:spPr>
        <a:xfrm>
          <a:off x="1416941" y="1953406"/>
          <a:ext cx="1287828" cy="772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Activity Diagrams</a:t>
          </a:r>
          <a:endParaRPr lang="ro-RO" sz="1500" kern="1200" dirty="0"/>
        </a:p>
      </dsp:txBody>
      <dsp:txXfrm>
        <a:off x="1416941" y="1953406"/>
        <a:ext cx="1287828" cy="772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207F1-25B1-433E-BA94-37E0D5C06C76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E2E1F-3610-441C-A7C1-AFC23E6C3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8F168-41F1-495E-8BEE-A643C8A0E41C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BC6E3-1219-4DBA-8DC1-014B5B45D9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Analysis models and design models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219421"/>
              </p:ext>
            </p:extLst>
          </p:nvPr>
        </p:nvGraphicFramePr>
        <p:xfrm>
          <a:off x="4953000" y="2743200"/>
          <a:ext cx="375090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3870314"/>
              </p:ext>
            </p:extLst>
          </p:nvPr>
        </p:nvGraphicFramePr>
        <p:xfrm>
          <a:off x="838200" y="2590800"/>
          <a:ext cx="2705100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886200" y="3962400"/>
            <a:ext cx="1143000" cy="0"/>
          </a:xfrm>
          <a:prstGeom prst="straightConnector1">
            <a:avLst/>
          </a:prstGeom>
          <a:ln w="476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4450" y="188035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1905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3649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Design of the database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starts from the class model</a:t>
            </a:r>
          </a:p>
          <a:p>
            <a:r>
              <a:rPr lang="en-US" dirty="0"/>
              <a:t>The structure of the database is selected</a:t>
            </a:r>
          </a:p>
          <a:p>
            <a:pPr lvl="1"/>
            <a:r>
              <a:rPr lang="en-US" dirty="0"/>
              <a:t>Typically we work with relational databases, but there may be platforms that work with object-oriented databases</a:t>
            </a:r>
          </a:p>
          <a:p>
            <a:r>
              <a:rPr lang="en-US" dirty="0"/>
              <a:t>Designing the DB architecture (distributed,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Design  the schema of the database</a:t>
            </a:r>
          </a:p>
          <a:p>
            <a:pPr lvl="1"/>
            <a:r>
              <a:rPr lang="en-US" dirty="0"/>
              <a:t>Tables and columns in relational model</a:t>
            </a:r>
          </a:p>
          <a:p>
            <a:r>
              <a:rPr lang="en-US" dirty="0"/>
              <a:t>Design the referential integrity constraints</a:t>
            </a:r>
          </a:p>
          <a:p>
            <a:pPr lvl="1"/>
            <a:r>
              <a:rPr lang="en-US" dirty="0"/>
              <a:t>References through external keys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2879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589864"/>
          </a:xfrm>
        </p:spPr>
        <p:txBody>
          <a:bodyPr>
            <a:normAutofit/>
          </a:bodyPr>
          <a:lstStyle/>
          <a:p>
            <a:r>
              <a:rPr lang="en-US" dirty="0"/>
              <a:t>After completing the use case diagrams and the first stable version of interaction and classes diagrams are developed, it is recommended to implement a prototype of the IT system. This prototype is called interface prototype because it has the role to:</a:t>
            </a:r>
          </a:p>
          <a:p>
            <a:pPr lvl="1"/>
            <a:r>
              <a:rPr lang="en-US" dirty="0"/>
              <a:t>Refine the relationships between actors and interface classes;</a:t>
            </a:r>
          </a:p>
          <a:p>
            <a:pPr lvl="1"/>
            <a:r>
              <a:rPr lang="en-US" dirty="0"/>
              <a:t>Obtain feedback from the client (client) on the visual aspect of the application.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Designing the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5093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first step - investigating </a:t>
            </a:r>
            <a:r>
              <a:rPr lang="en-US" i="1" dirty="0"/>
              <a:t>the actors' expectation on the interface </a:t>
            </a:r>
            <a:r>
              <a:rPr lang="en-US" dirty="0"/>
              <a:t>by completing specific </a:t>
            </a:r>
            <a:r>
              <a:rPr lang="en-US" b="1" dirty="0"/>
              <a:t>questionnaires</a:t>
            </a:r>
            <a:r>
              <a:rPr lang="en-US" dirty="0"/>
              <a:t> consisting of the following questions:</a:t>
            </a:r>
          </a:p>
          <a:p>
            <a:pPr lvl="1"/>
            <a:r>
              <a:rPr lang="en-US" dirty="0"/>
              <a:t>What level of training (computer science) the actor requires to achieve a certain functionality?</a:t>
            </a:r>
          </a:p>
          <a:p>
            <a:pPr lvl="1"/>
            <a:r>
              <a:rPr lang="en-US" dirty="0"/>
              <a:t>Does the actor have working experience in window-based environments?</a:t>
            </a:r>
          </a:p>
          <a:p>
            <a:pPr lvl="1"/>
            <a:r>
              <a:rPr lang="en-US" dirty="0"/>
              <a:t>Does the actor have experience in using other automated process modeling systems?</a:t>
            </a:r>
          </a:p>
          <a:p>
            <a:pPr lvl="1"/>
            <a:r>
              <a:rPr lang="en-US" dirty="0"/>
              <a:t>Is it necessary to consult documents / catalogs in parallel with the use of the application?</a:t>
            </a:r>
          </a:p>
          <a:p>
            <a:pPr lvl="1"/>
            <a:r>
              <a:rPr lang="en-US" dirty="0"/>
              <a:t>Does the actor want to implement 'rescue / restoration' facilities?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0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</a:t>
            </a:r>
            <a:r>
              <a:rPr lang="en-US" sz="3000" b="1" dirty="0"/>
              <a:t>goals of the prototype </a:t>
            </a:r>
            <a:r>
              <a:rPr lang="en-US" sz="3000" dirty="0"/>
              <a:t>are:</a:t>
            </a:r>
          </a:p>
          <a:p>
            <a:pPr lvl="1"/>
            <a:r>
              <a:rPr lang="en-US" sz="2800" dirty="0"/>
              <a:t>Setting </a:t>
            </a:r>
            <a:r>
              <a:rPr lang="en-US" sz="2800" i="1" dirty="0"/>
              <a:t>interface requirements </a:t>
            </a:r>
            <a:r>
              <a:rPr lang="en-US" sz="2800" dirty="0"/>
              <a:t>for key application functionalities;</a:t>
            </a:r>
          </a:p>
          <a:p>
            <a:pPr lvl="1"/>
            <a:r>
              <a:rPr lang="en-US" sz="2800" dirty="0"/>
              <a:t>It demonstrates to the client (in a visual form) that the project requirements have been well understood and are achievable;</a:t>
            </a:r>
          </a:p>
          <a:p>
            <a:pPr lvl="1"/>
            <a:r>
              <a:rPr lang="en-US" sz="2800" dirty="0"/>
              <a:t>The start of the development phase of the standard interface elements.</a:t>
            </a:r>
            <a:endParaRPr lang="it-IT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2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805888"/>
          </a:xfrm>
        </p:spPr>
        <p:txBody>
          <a:bodyPr>
            <a:noAutofit/>
          </a:bodyPr>
          <a:lstStyle/>
          <a:p>
            <a:r>
              <a:rPr lang="en-US" sz="2800" dirty="0"/>
              <a:t>Screen structure maps (charts) are used to describe the flow of the application following the main ways of use.</a:t>
            </a:r>
          </a:p>
          <a:p>
            <a:r>
              <a:rPr lang="en-US" sz="2800" dirty="0"/>
              <a:t>Representation :</a:t>
            </a:r>
          </a:p>
          <a:p>
            <a:pPr lvl="1"/>
            <a:r>
              <a:rPr lang="en-US" sz="2600" b="1" dirty="0"/>
              <a:t>Square shapes </a:t>
            </a:r>
            <a:r>
              <a:rPr lang="en-US" sz="2600" dirty="0"/>
              <a:t>for modal window representation (requires a user response to continue an activity).</a:t>
            </a:r>
          </a:p>
          <a:p>
            <a:pPr lvl="1"/>
            <a:r>
              <a:rPr lang="en-US" sz="2600" b="1" dirty="0"/>
              <a:t>Square shapes with rounded corners f</a:t>
            </a:r>
            <a:r>
              <a:rPr lang="en-US" sz="2600" dirty="0"/>
              <a:t>or the representation of non-modal windows</a:t>
            </a:r>
          </a:p>
          <a:p>
            <a:r>
              <a:rPr lang="en-US" sz="2800" dirty="0"/>
              <a:t>The crossing direction shows the window navigation path.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1767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5-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46" y="980728"/>
            <a:ext cx="52794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5-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628" y="4005064"/>
            <a:ext cx="5256584" cy="264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31640" y="620688"/>
            <a:ext cx="28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Windows that contain Tabs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4048" y="3607831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Screen structure diagram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4293096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Main window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2992" y="4167027"/>
            <a:ext cx="13252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Class 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9216" y="4169299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Search teacher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9564" y="5733256"/>
            <a:ext cx="115212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Search student</a:t>
            </a:r>
          </a:p>
        </p:txBody>
      </p:sp>
    </p:spTree>
    <p:extLst>
      <p:ext uri="{BB962C8B-B14F-4D97-AF65-F5344CB8AC3E}">
        <p14:creationId xmlns:p14="http://schemas.microsoft.com/office/powerpoint/2010/main" val="128335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Component diagram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A component diagram shows the dependencies between different software components that make up an IT system.</a:t>
            </a:r>
          </a:p>
          <a:p>
            <a:r>
              <a:rPr lang="en-US" dirty="0"/>
              <a:t>These dependencies are:</a:t>
            </a:r>
          </a:p>
          <a:p>
            <a:pPr lvl="1"/>
            <a:r>
              <a:rPr lang="en-US" dirty="0"/>
              <a:t>Static - occur in the compilation or link-editing steps</a:t>
            </a:r>
          </a:p>
          <a:p>
            <a:pPr lvl="1"/>
            <a:r>
              <a:rPr lang="en-US" dirty="0"/>
              <a:t>Dynamic - occur during execution</a:t>
            </a:r>
          </a:p>
          <a:p>
            <a:r>
              <a:rPr lang="en-US" dirty="0"/>
              <a:t>A </a:t>
            </a:r>
            <a:r>
              <a:rPr lang="en-US" b="1" dirty="0"/>
              <a:t>component</a:t>
            </a:r>
            <a:r>
              <a:rPr lang="en-US" dirty="0"/>
              <a:t> is a software module (source code, binary code, </a:t>
            </a:r>
            <a:r>
              <a:rPr lang="en-US" dirty="0" err="1"/>
              <a:t>dll</a:t>
            </a:r>
            <a:r>
              <a:rPr lang="en-US" dirty="0"/>
              <a:t>, executable </a:t>
            </a:r>
            <a:r>
              <a:rPr lang="en-US" dirty="0" err="1"/>
              <a:t>etc</a:t>
            </a:r>
            <a:r>
              <a:rPr lang="en-US" dirty="0"/>
              <a:t>) with a well-defined interface.</a:t>
            </a:r>
            <a:endParaRPr lang="it-IT" dirty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Component diagram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Usually, the name of a component is the name of the file represented by the component.</a:t>
            </a:r>
          </a:p>
          <a:p>
            <a:r>
              <a:rPr lang="en-US" dirty="0"/>
              <a:t>Objects implemented by a component instance are represented graphically inside the component instance symbol.</a:t>
            </a:r>
            <a:endParaRPr lang="it-IT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pPr algn="ctr">
              <a:buNone/>
            </a:pPr>
            <a:r>
              <a:rPr lang="en-US" sz="1800" dirty="0"/>
              <a:t>Graphical representation of components in UML</a:t>
            </a:r>
            <a:endParaRPr lang="ro-RO" dirty="0"/>
          </a:p>
        </p:txBody>
      </p:sp>
      <p:pic>
        <p:nvPicPr>
          <p:cNvPr id="7" name="Picture 6" descr="Curs 8_files\C8-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274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Component diagram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component diagram is a graph of components between which there are </a:t>
            </a:r>
            <a:r>
              <a:rPr lang="en-US" b="1" dirty="0"/>
              <a:t>dependency</a:t>
            </a:r>
            <a:r>
              <a:rPr lang="en-US" dirty="0"/>
              <a:t> or </a:t>
            </a:r>
            <a:r>
              <a:rPr lang="en-US" b="1" dirty="0"/>
              <a:t>composition</a:t>
            </a:r>
            <a:r>
              <a:rPr lang="en-US" dirty="0"/>
              <a:t> relationships (components physically included in other components).</a:t>
            </a:r>
          </a:p>
          <a:p>
            <a:r>
              <a:rPr lang="en-US" dirty="0"/>
              <a:t>Component dependencies are graphically represented through interrupted lines between a client component and a service provider component, targeting the vendor component.</a:t>
            </a:r>
          </a:p>
          <a:p>
            <a:r>
              <a:rPr lang="en-US" dirty="0"/>
              <a:t>The dependency relationship means that the classes included in the client component can inherit, instantiate or use classes included in the vendor component.</a:t>
            </a:r>
          </a:p>
          <a:p>
            <a:r>
              <a:rPr lang="en-US" dirty="0"/>
              <a:t>There may also be relationships of dependence between components and interfaces of other components, relationships that mean that a client uses vendor component operations</a:t>
            </a:r>
            <a:endParaRPr lang="it-IT" dirty="0"/>
          </a:p>
          <a:p>
            <a:endParaRPr lang="ro-RO" dirty="0"/>
          </a:p>
          <a:p>
            <a:endParaRPr lang="ro-RO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Component diagram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Examples of predefined stereotypes for components: </a:t>
            </a:r>
            <a:endParaRPr lang="ro-RO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&lt;&lt;Main Program&gt;&gt;</a:t>
            </a:r>
            <a:endParaRPr lang="ro-RO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&lt;&lt;</a:t>
            </a:r>
            <a:r>
              <a:rPr lang="en-US" dirty="0" err="1"/>
              <a:t>SubProgram</a:t>
            </a:r>
            <a:r>
              <a:rPr lang="en-US" dirty="0"/>
              <a:t>&gt;&gt;</a:t>
            </a:r>
            <a:endParaRPr lang="ro-RO" b="1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&lt;&lt;Package&gt;&gt;</a:t>
            </a:r>
            <a:endParaRPr lang="ro-RO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&lt;&lt;DLL&gt;&gt;</a:t>
            </a:r>
            <a:endParaRPr lang="ro-RO" b="1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&lt;&lt;Task&gt;&gt; </a:t>
            </a:r>
            <a:endParaRPr lang="ro-RO" b="1" dirty="0"/>
          </a:p>
          <a:p>
            <a:pPr lvl="1">
              <a:buFont typeface="Wingdings" pitchFamily="2" charset="2"/>
              <a:buChar char="Ø"/>
            </a:pPr>
            <a:r>
              <a:rPr lang="it-IT" dirty="0"/>
              <a:t> &lt;&lt;EXE&gt;&gt; </a:t>
            </a:r>
            <a:endParaRPr lang="ro-R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Class Diagram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Go through the use cases</a:t>
            </a:r>
          </a:p>
          <a:p>
            <a:r>
              <a:rPr lang="en-US" dirty="0"/>
              <a:t>Select the domain classes that are involved in each use case; Check the preconditions and postconditions for their completion.</a:t>
            </a:r>
          </a:p>
          <a:p>
            <a:r>
              <a:rPr lang="en-US" dirty="0"/>
              <a:t>Add a controller class to be responsible for the use case</a:t>
            </a:r>
          </a:p>
          <a:p>
            <a:r>
              <a:rPr lang="en-US" dirty="0"/>
              <a:t>Determine the requirements for navigational visibility</a:t>
            </a:r>
          </a:p>
          <a:p>
            <a:r>
              <a:rPr lang="en-US" dirty="0"/>
              <a:t>Fill in the attributes of each class with visibility and type</a:t>
            </a:r>
          </a:p>
          <a:p>
            <a:r>
              <a:rPr lang="en-US" dirty="0"/>
              <a:t>Note: Many times multiplicities are removed from the diagram to focus on navigation, but they can be retained</a:t>
            </a:r>
          </a:p>
        </p:txBody>
      </p:sp>
    </p:spTree>
    <p:extLst>
      <p:ext uri="{BB962C8B-B14F-4D97-AF65-F5344CB8AC3E}">
        <p14:creationId xmlns:p14="http://schemas.microsoft.com/office/powerpoint/2010/main" val="2002126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Component diagram 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5" y="1828806"/>
            <a:ext cx="7759391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0" y="1676401"/>
            <a:ext cx="8062659" cy="4377698"/>
          </a:xfrm>
        </p:spPr>
      </p:pic>
    </p:spTree>
    <p:extLst>
      <p:ext uri="{BB962C8B-B14F-4D97-AF65-F5344CB8AC3E}">
        <p14:creationId xmlns:p14="http://schemas.microsoft.com/office/powerpoint/2010/main" val="8410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Deployment diagram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Deployment diagrams show the configuration of the processing elements during execution and the components, processes and objects they contain.</a:t>
            </a:r>
          </a:p>
          <a:p>
            <a:pPr algn="just"/>
            <a:r>
              <a:rPr lang="en-US" dirty="0"/>
              <a:t>A deployment diagram is a graph of nodes connected through communication associations.</a:t>
            </a:r>
          </a:p>
          <a:p>
            <a:pPr algn="just"/>
            <a:r>
              <a:rPr lang="en-US" dirty="0"/>
              <a:t>A node is a physical entity that is a processing resource with memory and processing capabilities (computing devices, human resources, mechanical processing resources).</a:t>
            </a:r>
          </a:p>
          <a:p>
            <a:pPr algn="just"/>
            <a:r>
              <a:rPr lang="en-US" dirty="0"/>
              <a:t>A node is graphically represented by a parallelepiped. A node type has a name associated, and an instance of a node has (optionally) an instance name and a type name (instance name: type name). An association between two nodes indicates the existence of a communication path between nodes.</a:t>
            </a:r>
          </a:p>
          <a:p>
            <a:pPr algn="just"/>
            <a:endParaRPr lang="ro-R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Deployment diagram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Deployment diagrams can be used to represent components that may belong to certain nodes by embedding the component symbol within the symbol representing the node.</a:t>
            </a:r>
          </a:p>
          <a:p>
            <a:r>
              <a:rPr lang="en-US" dirty="0"/>
              <a:t>There may also be dependency relationships between components.</a:t>
            </a:r>
          </a:p>
          <a:p>
            <a:endParaRPr lang="ro-RO" dirty="0"/>
          </a:p>
        </p:txBody>
      </p:sp>
      <p:pic>
        <p:nvPicPr>
          <p:cNvPr id="8" name="Picture 7" descr="Curs 8_files\C8-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38547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78904" y="302653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Types</a:t>
            </a:r>
            <a:r>
              <a:rPr lang="ro-RO" sz="2800" dirty="0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 of </a:t>
            </a:r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nodes</a:t>
            </a:r>
            <a:endParaRPr lang="en-US" sz="2800" dirty="0">
              <a:solidFill>
                <a:schemeClr val="tx2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72008" y="1103040"/>
            <a:ext cx="8919592" cy="3697560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 err="1" smtClean="0"/>
              <a:t>Deployment</a:t>
            </a:r>
            <a:r>
              <a:rPr lang="ro-RO" dirty="0" smtClean="0"/>
              <a:t> </a:t>
            </a:r>
            <a:r>
              <a:rPr lang="ro-RO" dirty="0" err="1" smtClean="0"/>
              <a:t>diagrams</a:t>
            </a:r>
            <a:r>
              <a:rPr lang="ro-RO" dirty="0" smtClean="0"/>
              <a:t> </a:t>
            </a:r>
            <a:r>
              <a:rPr lang="ro-RO" dirty="0" err="1" smtClean="0"/>
              <a:t>may</a:t>
            </a:r>
            <a:r>
              <a:rPr lang="ro-RO" dirty="0" smtClean="0"/>
              <a:t> include </a:t>
            </a:r>
            <a:r>
              <a:rPr lang="ro-RO" dirty="0" err="1" smtClean="0"/>
              <a:t>two</a:t>
            </a:r>
            <a:r>
              <a:rPr lang="ro-RO" dirty="0" smtClean="0"/>
              <a:t> </a:t>
            </a:r>
            <a:r>
              <a:rPr lang="ro-RO" dirty="0" err="1" smtClean="0"/>
              <a:t>type</a:t>
            </a:r>
            <a:r>
              <a:rPr lang="ro-RO" dirty="0" smtClean="0"/>
              <a:t> of </a:t>
            </a:r>
            <a:r>
              <a:rPr lang="ro-RO" dirty="0" err="1" smtClean="0"/>
              <a:t>nodes</a:t>
            </a:r>
            <a:r>
              <a:rPr lang="it-IT" dirty="0" smtClean="0"/>
              <a:t>: </a:t>
            </a:r>
            <a:r>
              <a:rPr lang="ro-RO" dirty="0" err="1" smtClean="0"/>
              <a:t>devices</a:t>
            </a:r>
            <a:r>
              <a:rPr lang="ro-RO" dirty="0" smtClean="0"/>
              <a:t> </a:t>
            </a:r>
            <a:r>
              <a:rPr lang="ro-RO" dirty="0" err="1" smtClean="0"/>
              <a:t>and</a:t>
            </a:r>
            <a:r>
              <a:rPr lang="ro-RO" dirty="0" smtClean="0"/>
              <a:t> </a:t>
            </a:r>
            <a:r>
              <a:rPr lang="ro-RO" dirty="0" err="1" smtClean="0"/>
              <a:t>execution</a:t>
            </a:r>
            <a:r>
              <a:rPr lang="ro-RO" dirty="0" smtClean="0"/>
              <a:t> </a:t>
            </a:r>
            <a:r>
              <a:rPr lang="ro-RO" dirty="0" err="1" smtClean="0"/>
              <a:t>environment</a:t>
            </a:r>
            <a:r>
              <a:rPr lang="ro-RO" b="1" dirty="0" err="1"/>
              <a:t>s</a:t>
            </a:r>
            <a:r>
              <a:rPr lang="it-IT" dirty="0" smtClean="0"/>
              <a:t>.</a:t>
            </a:r>
            <a:r>
              <a:rPr lang="it-IT" dirty="0" smtClean="0"/>
              <a:t>  </a:t>
            </a:r>
            <a:endParaRPr lang="ro-RO" dirty="0" smtClean="0"/>
          </a:p>
          <a:p>
            <a:pPr lvl="1" algn="just">
              <a:buFont typeface="Wingdings" pitchFamily="2" charset="2"/>
              <a:buChar char="Ø"/>
            </a:pPr>
            <a:r>
              <a:rPr lang="it-IT" b="1" i="1" dirty="0" smtClean="0"/>
              <a:t>Device</a:t>
            </a:r>
            <a:r>
              <a:rPr lang="ro-RO" b="1" i="1" dirty="0" smtClean="0"/>
              <a:t>s</a:t>
            </a:r>
            <a:r>
              <a:rPr lang="it-IT" dirty="0" smtClean="0"/>
              <a:t> </a:t>
            </a:r>
            <a:r>
              <a:rPr lang="en-US" dirty="0"/>
              <a:t>are computing resources with processing capabilities and the ability to execute programs. Some examples of device nodes include PCs, laptops, and mobile phones</a:t>
            </a:r>
            <a:r>
              <a:rPr lang="en-US" dirty="0" smtClean="0"/>
              <a:t>.</a:t>
            </a:r>
            <a:endParaRPr lang="ro-RO" dirty="0"/>
          </a:p>
          <a:p>
            <a:pPr lvl="1" algn="just">
              <a:buFont typeface="Wingdings" pitchFamily="2" charset="2"/>
              <a:buChar char="Ø"/>
            </a:pPr>
            <a:r>
              <a:rPr lang="ro-RO" b="1" i="1" dirty="0" smtClean="0"/>
              <a:t>EEN</a:t>
            </a:r>
            <a:r>
              <a:rPr lang="en-US" b="1" i="1" dirty="0" smtClean="0"/>
              <a:t> </a:t>
            </a:r>
            <a:r>
              <a:rPr lang="en-US" b="1" i="1" dirty="0" smtClean="0"/>
              <a:t>– Execution Environment </a:t>
            </a:r>
            <a:r>
              <a:rPr lang="en-US" b="1" i="1" dirty="0" smtClean="0"/>
              <a:t>Node </a:t>
            </a:r>
            <a:r>
              <a:rPr lang="en-US" dirty="0"/>
              <a:t>is any computer system that resides within a device node. It could be an operating system, a JVM, or another servlet </a:t>
            </a:r>
            <a:r>
              <a:rPr lang="en-US" dirty="0" smtClean="0"/>
              <a:t>container</a:t>
            </a:r>
            <a:r>
              <a:rPr lang="ro-RO" dirty="0" smtClean="0"/>
              <a:t>, a Web </a:t>
            </a:r>
            <a:r>
              <a:rPr lang="ro-RO" dirty="0" smtClean="0"/>
              <a:t>server (</a:t>
            </a:r>
            <a:r>
              <a:rPr lang="en-US" dirty="0" smtClean="0"/>
              <a:t>Apache</a:t>
            </a:r>
            <a:r>
              <a:rPr lang="en-US" dirty="0"/>
              <a:t> </a:t>
            </a:r>
            <a:r>
              <a:rPr lang="ro-RO" dirty="0"/>
              <a:t> </a:t>
            </a:r>
            <a:r>
              <a:rPr lang="ro-RO" dirty="0" smtClean="0"/>
              <a:t>or</a:t>
            </a:r>
            <a:r>
              <a:rPr lang="en-US" dirty="0" smtClean="0"/>
              <a:t>Microsoft's</a:t>
            </a:r>
            <a:r>
              <a:rPr lang="en-US" dirty="0"/>
              <a:t> Internet Information Server (IIS</a:t>
            </a:r>
            <a:r>
              <a:rPr lang="en-US" dirty="0" smtClean="0"/>
              <a:t>)</a:t>
            </a:r>
            <a:r>
              <a:rPr lang="ro-RO" dirty="0" smtClean="0"/>
              <a:t> </a:t>
            </a:r>
            <a:r>
              <a:rPr lang="en-US" dirty="0" smtClean="0"/>
              <a:t>).</a:t>
            </a:r>
            <a:r>
              <a:rPr lang="en-US" dirty="0"/>
              <a:t> </a:t>
            </a:r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00600"/>
            <a:ext cx="2895600" cy="17480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308826"/>
            <a:ext cx="2362200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347629" y="166328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Components</a:t>
            </a:r>
            <a:r>
              <a:rPr lang="ro-RO" sz="2800" dirty="0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hosted</a:t>
            </a:r>
            <a:r>
              <a:rPr lang="ro-RO" sz="2800" dirty="0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by</a:t>
            </a:r>
            <a:r>
              <a:rPr lang="ro-RO" sz="2800" dirty="0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 </a:t>
            </a:r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nodes</a:t>
            </a:r>
            <a:endParaRPr lang="en-US" sz="2800" dirty="0">
              <a:solidFill>
                <a:schemeClr val="tx2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72009" y="1043608"/>
            <a:ext cx="8780840" cy="5509592"/>
          </a:xfrm>
        </p:spPr>
        <p:txBody>
          <a:bodyPr>
            <a:normAutofit/>
          </a:bodyPr>
          <a:lstStyle/>
          <a:p>
            <a:pPr algn="just"/>
            <a:r>
              <a:rPr lang="ro-RO" dirty="0" err="1" smtClean="0"/>
              <a:t>Deployment</a:t>
            </a:r>
            <a:r>
              <a:rPr lang="ro-RO" dirty="0" smtClean="0"/>
              <a:t> </a:t>
            </a:r>
            <a:r>
              <a:rPr lang="ro-RO" dirty="0" err="1" smtClean="0"/>
              <a:t>diagrams</a:t>
            </a:r>
            <a:r>
              <a:rPr lang="ro-RO" dirty="0" smtClean="0"/>
              <a:t> </a:t>
            </a:r>
            <a:r>
              <a:rPr lang="ro-RO" dirty="0" err="1" smtClean="0"/>
              <a:t>can</a:t>
            </a:r>
            <a:r>
              <a:rPr lang="ro-RO" dirty="0" smtClean="0"/>
              <a:t> </a:t>
            </a:r>
            <a:r>
              <a:rPr lang="ro-RO" dirty="0" err="1" smtClean="0"/>
              <a:t>be</a:t>
            </a:r>
            <a:r>
              <a:rPr lang="ro-RO" dirty="0" smtClean="0"/>
              <a:t> </a:t>
            </a:r>
            <a:r>
              <a:rPr lang="ro-RO" dirty="0" err="1" smtClean="0"/>
              <a:t>used</a:t>
            </a:r>
            <a:r>
              <a:rPr lang="ro-RO" dirty="0" smtClean="0"/>
              <a:t> </a:t>
            </a:r>
            <a:r>
              <a:rPr lang="ro-RO" dirty="0" err="1" smtClean="0"/>
              <a:t>to</a:t>
            </a:r>
            <a:r>
              <a:rPr lang="ro-RO" dirty="0" smtClean="0"/>
              <a:t> </a:t>
            </a:r>
            <a:r>
              <a:rPr lang="ro-RO" dirty="0" err="1" smtClean="0"/>
              <a:t>represent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components</a:t>
            </a:r>
            <a:r>
              <a:rPr lang="ro-RO" dirty="0" smtClean="0"/>
              <a:t> </a:t>
            </a:r>
            <a:r>
              <a:rPr lang="ro-RO" dirty="0" err="1" smtClean="0"/>
              <a:t>that</a:t>
            </a:r>
            <a:r>
              <a:rPr lang="ro-RO" dirty="0" smtClean="0"/>
              <a:t> </a:t>
            </a:r>
            <a:r>
              <a:rPr lang="ro-RO" dirty="0" err="1" smtClean="0"/>
              <a:t>belong</a:t>
            </a:r>
            <a:r>
              <a:rPr lang="ro-RO" dirty="0" smtClean="0"/>
              <a:t> </a:t>
            </a:r>
            <a:r>
              <a:rPr lang="ro-RO" dirty="0" err="1" smtClean="0"/>
              <a:t>to</a:t>
            </a:r>
            <a:r>
              <a:rPr lang="ro-RO" dirty="0" smtClean="0"/>
              <a:t> a </a:t>
            </a:r>
            <a:r>
              <a:rPr lang="ro-RO" dirty="0" err="1" smtClean="0"/>
              <a:t>node</a:t>
            </a:r>
            <a:r>
              <a:rPr lang="ro-RO" dirty="0" smtClean="0"/>
              <a:t> </a:t>
            </a:r>
            <a:r>
              <a:rPr lang="ro-RO" dirty="0" err="1" smtClean="0"/>
              <a:t>by</a:t>
            </a:r>
            <a:r>
              <a:rPr lang="ro-RO" dirty="0" smtClean="0"/>
              <a:t> </a:t>
            </a:r>
            <a:r>
              <a:rPr lang="ro-RO" dirty="0" err="1" smtClean="0"/>
              <a:t>enlosing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component </a:t>
            </a:r>
            <a:r>
              <a:rPr lang="ro-RO" dirty="0" err="1" smtClean="0"/>
              <a:t>symbol</a:t>
            </a:r>
            <a:r>
              <a:rPr lang="ro-RO" dirty="0" smtClean="0"/>
              <a:t> </a:t>
            </a:r>
            <a:r>
              <a:rPr lang="ro-RO" dirty="0" err="1" smtClean="0"/>
              <a:t>inside</a:t>
            </a:r>
            <a:r>
              <a:rPr lang="ro-RO" dirty="0" smtClean="0"/>
              <a:t> </a:t>
            </a:r>
            <a:r>
              <a:rPr lang="ro-RO" dirty="0" err="1" smtClean="0"/>
              <a:t>the</a:t>
            </a:r>
            <a:r>
              <a:rPr lang="ro-RO" dirty="0" smtClean="0"/>
              <a:t> </a:t>
            </a:r>
            <a:r>
              <a:rPr lang="ro-RO" dirty="0" err="1" smtClean="0"/>
              <a:t>node</a:t>
            </a:r>
            <a:r>
              <a:rPr lang="ro-RO" dirty="0" smtClean="0"/>
              <a:t> </a:t>
            </a:r>
            <a:r>
              <a:rPr lang="ro-RO" dirty="0" err="1" smtClean="0"/>
              <a:t>symbol</a:t>
            </a:r>
            <a:r>
              <a:rPr lang="ro-RO" dirty="0" smtClean="0"/>
              <a:t>. </a:t>
            </a:r>
            <a:endParaRPr lang="ro-RO" dirty="0" smtClean="0"/>
          </a:p>
          <a:p>
            <a:pPr algn="just"/>
            <a:endParaRPr lang="ro-R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67" t="24803" r="40833" b="32213"/>
          <a:stretch/>
        </p:blipFill>
        <p:spPr>
          <a:xfrm>
            <a:off x="1371600" y="2667000"/>
            <a:ext cx="6019800" cy="38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Deployment</a:t>
            </a:r>
            <a:r>
              <a:rPr lang="ro-RO" sz="28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 </a:t>
            </a:r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diagram</a:t>
            </a:r>
            <a:r>
              <a:rPr lang="ro-RO" sz="28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 </a:t>
            </a:r>
            <a:r>
              <a:rPr lang="ro-RO" sz="2800" dirty="0" err="1" smtClean="0">
                <a:solidFill>
                  <a:schemeClr val="tx2"/>
                </a:solidFill>
                <a:latin typeface="Impact" pitchFamily="34" charset="0"/>
                <a:ea typeface="+mj-ea"/>
                <a:cs typeface="Times New Roman" pitchFamily="18" charset="0"/>
              </a:rPr>
              <a:t>example</a:t>
            </a:r>
            <a:endParaRPr lang="en-US" sz="2800" dirty="0">
              <a:solidFill>
                <a:schemeClr val="tx2"/>
              </a:solidFill>
              <a:latin typeface="Impac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66" t="23320" r="34167" b="15909"/>
          <a:stretch/>
        </p:blipFill>
        <p:spPr>
          <a:xfrm>
            <a:off x="1143000" y="1619672"/>
            <a:ext cx="6858000" cy="47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467544" y="548680"/>
            <a:ext cx="8229600" cy="7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800" dirty="0">
                <a:solidFill>
                  <a:schemeClr val="tx2"/>
                </a:solidFill>
                <a:latin typeface="Impact" pitchFamily="34" charset="0"/>
                <a:cs typeface="Times New Roman" pitchFamily="18" charset="0"/>
              </a:rPr>
              <a:t>Deployment diagram 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7"/>
            <a:ext cx="6019800" cy="453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Visibility of navigation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ability of an object to see and interact with another object</a:t>
            </a:r>
          </a:p>
          <a:p>
            <a:r>
              <a:rPr lang="en-US" sz="2400" dirty="0"/>
              <a:t>Achieved by adding to a class a variable reference to an object (object reference variable)</a:t>
            </a:r>
          </a:p>
          <a:p>
            <a:r>
              <a:rPr lang="en-US" sz="2400" dirty="0"/>
              <a:t>Appears as an arrow at the end of the association - The customer can see and interact with the Sale</a:t>
            </a:r>
          </a:p>
          <a:p>
            <a:endParaRPr lang="en-US" dirty="0"/>
          </a:p>
          <a:p>
            <a:endParaRPr lang="ro-RO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2078" t="49471" r="43215" b="24122"/>
          <a:stretch/>
        </p:blipFill>
        <p:spPr bwMode="auto">
          <a:xfrm>
            <a:off x="2267744" y="4369955"/>
            <a:ext cx="4013489" cy="2488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50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navigability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One-to-many associations that indicate a superior-subordinate relationship ensure navigation from superior to subordinates</a:t>
            </a:r>
          </a:p>
          <a:p>
            <a:r>
              <a:rPr lang="en-US" dirty="0"/>
              <a:t>Mandatory associations, in which objects in a class can not exist without objects in another class, usually provide navigation from the most independent to the most dependent class</a:t>
            </a:r>
          </a:p>
          <a:p>
            <a:r>
              <a:rPr lang="en-US" dirty="0"/>
              <a:t>When an object needs information from another object, you may need a navigation arrow</a:t>
            </a:r>
          </a:p>
        </p:txBody>
      </p:sp>
    </p:spTree>
    <p:extLst>
      <p:ext uri="{BB962C8B-B14F-4D97-AF65-F5344CB8AC3E}">
        <p14:creationId xmlns:p14="http://schemas.microsoft.com/office/powerpoint/2010/main" val="308130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711" t="26053" r="62890" b="19824"/>
          <a:stretch/>
        </p:blipFill>
        <p:spPr bwMode="auto">
          <a:xfrm>
            <a:off x="379273" y="365125"/>
            <a:ext cx="3580249" cy="435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 cstate="print"/>
          <a:srcRect l="37844" t="25065" r="34328" b="19511"/>
          <a:stretch/>
        </p:blipFill>
        <p:spPr bwMode="auto">
          <a:xfrm>
            <a:off x="4020827" y="1291896"/>
            <a:ext cx="4216566" cy="4828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4"/>
          <p:cNvPicPr/>
          <p:nvPr/>
        </p:nvPicPr>
        <p:blipFill rotWithShape="1">
          <a:blip r:embed="rId2" cstate="print"/>
          <a:srcRect l="15720" t="47006" r="76446" b="37319"/>
          <a:stretch/>
        </p:blipFill>
        <p:spPr bwMode="auto">
          <a:xfrm>
            <a:off x="7203844" y="1291896"/>
            <a:ext cx="838835" cy="1259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6228184" y="2060848"/>
            <a:ext cx="0" cy="64807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28184" y="2060848"/>
            <a:ext cx="97566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2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Methods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use the </a:t>
            </a:r>
            <a:r>
              <a:rPr lang="en-US" b="1" dirty="0"/>
              <a:t>CRC - Class, Responsibility, Collaboration </a:t>
            </a:r>
            <a:r>
              <a:rPr lang="en-US" dirty="0"/>
              <a:t>cards technique</a:t>
            </a:r>
          </a:p>
          <a:p>
            <a:pPr lvl="1"/>
            <a:r>
              <a:rPr lang="en-US" dirty="0"/>
              <a:t>What are the responsibilities of a class and how it collaborates with other classes to realize the use case</a:t>
            </a:r>
          </a:p>
          <a:p>
            <a:r>
              <a:rPr lang="en-US" dirty="0"/>
              <a:t>It is obtained through brainstorming</a:t>
            </a:r>
          </a:p>
          <a:p>
            <a:r>
              <a:rPr lang="en-US" dirty="0"/>
              <a:t>You can use </a:t>
            </a:r>
            <a:r>
              <a:rPr lang="en-US" b="1" dirty="0"/>
              <a:t>detailed sequence diagrams </a:t>
            </a:r>
            <a:r>
              <a:rPr lang="en-US" dirty="0"/>
              <a:t>- each message received by an object of a class must have a corresponding method in that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CRC examples</a:t>
            </a:r>
            <a:endParaRPr lang="ro-R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729" t="8583" r="8558" b="25070"/>
          <a:stretch/>
        </p:blipFill>
        <p:spPr>
          <a:xfrm>
            <a:off x="224943" y="2276872"/>
            <a:ext cx="888363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9224" t="4849" r="31150" b="7512"/>
          <a:stretch/>
        </p:blipFill>
        <p:spPr>
          <a:xfrm>
            <a:off x="2143125" y="7079"/>
            <a:ext cx="4364182" cy="660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Protection against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design principle is to separate the parts that are stable from the parties that undergo numerous changes.</a:t>
            </a:r>
          </a:p>
          <a:p>
            <a:r>
              <a:rPr lang="en-US" dirty="0"/>
              <a:t>Separate the </a:t>
            </a:r>
            <a:r>
              <a:rPr lang="en-US" b="1" dirty="0"/>
              <a:t>forms</a:t>
            </a:r>
            <a:r>
              <a:rPr lang="en-US" dirty="0"/>
              <a:t> and </a:t>
            </a:r>
            <a:r>
              <a:rPr lang="en-US" b="1" dirty="0"/>
              <a:t>pages in the user interface </a:t>
            </a:r>
            <a:r>
              <a:rPr lang="en-US" dirty="0"/>
              <a:t>that have a high probability of changing from the logic of the application.</a:t>
            </a:r>
          </a:p>
          <a:p>
            <a:r>
              <a:rPr lang="en-US" dirty="0"/>
              <a:t>The </a:t>
            </a:r>
            <a:r>
              <a:rPr lang="en-US" b="1" dirty="0"/>
              <a:t>connection to the database </a:t>
            </a:r>
            <a:r>
              <a:rPr lang="en-US" dirty="0"/>
              <a:t>and </a:t>
            </a:r>
            <a:r>
              <a:rPr lang="en-US" b="1" dirty="0"/>
              <a:t>SQL logic </a:t>
            </a:r>
            <a:r>
              <a:rPr lang="en-US" dirty="0"/>
              <a:t>that are likely to change is kept in </a:t>
            </a:r>
            <a:r>
              <a:rPr lang="en-US" b="1" dirty="0"/>
              <a:t>separate classes </a:t>
            </a:r>
            <a:r>
              <a:rPr lang="en-US" dirty="0"/>
              <a:t>from the application logic</a:t>
            </a:r>
          </a:p>
          <a:p>
            <a:r>
              <a:rPr lang="en-US" dirty="0"/>
              <a:t>Use adapter classes that can change for interaction with other systems</a:t>
            </a:r>
          </a:p>
          <a:p>
            <a:r>
              <a:rPr lang="en-US" dirty="0"/>
              <a:t>If you choose between two design variants, choose one that offers greater protection against change</a:t>
            </a:r>
          </a:p>
        </p:txBody>
      </p:sp>
    </p:spTree>
    <p:extLst>
      <p:ext uri="{BB962C8B-B14F-4D97-AF65-F5344CB8AC3E}">
        <p14:creationId xmlns:p14="http://schemas.microsoft.com/office/powerpoint/2010/main" val="3786487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1186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Constantia</vt:lpstr>
      <vt:lpstr>Impact</vt:lpstr>
      <vt:lpstr>Times New Roman</vt:lpstr>
      <vt:lpstr>Wingdings</vt:lpstr>
      <vt:lpstr>Wingdings 2</vt:lpstr>
      <vt:lpstr>Flow</vt:lpstr>
      <vt:lpstr>Analysis models and design models</vt:lpstr>
      <vt:lpstr>Detailed Class Diagram</vt:lpstr>
      <vt:lpstr>Visibility of navigation</vt:lpstr>
      <vt:lpstr>Rules for navigability</vt:lpstr>
      <vt:lpstr>PowerPoint Presentation</vt:lpstr>
      <vt:lpstr>Class Methods</vt:lpstr>
      <vt:lpstr>CRC examples</vt:lpstr>
      <vt:lpstr>PowerPoint Presentation</vt:lpstr>
      <vt:lpstr>   Protection against change</vt:lpstr>
      <vt:lpstr>   Design of the database</vt:lpstr>
      <vt:lpstr>Designing the interfaces</vt:lpstr>
      <vt:lpstr>Designing the interfaces</vt:lpstr>
      <vt:lpstr>Designing the interfaces</vt:lpstr>
      <vt:lpstr>Designing the interfaces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Academie de Studii Economice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de analiza si modele de proiectare</dc:title>
  <dc:creator>Amy</dc:creator>
  <cp:lastModifiedBy>BOLOGA ANA RAMONA</cp:lastModifiedBy>
  <cp:revision>22</cp:revision>
  <dcterms:created xsi:type="dcterms:W3CDTF">2016-04-24T15:32:34Z</dcterms:created>
  <dcterms:modified xsi:type="dcterms:W3CDTF">2019-05-14T10:58:43Z</dcterms:modified>
</cp:coreProperties>
</file>